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60" r:id="rId4"/>
    <p:sldId id="256"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5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D938B-6424-4A02-9662-A4B06E90C3F6}" type="datetimeFigureOut">
              <a:rPr lang="ru-RU" smtClean="0"/>
              <a:t>11.02.2025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AD8D0-10B9-47B4-BF27-541A9556583E}" type="slidenum">
              <a:rPr lang="ru-RU" smtClean="0"/>
              <a:t>‹#›</a:t>
            </a:fld>
            <a:endParaRPr lang="ru-RU"/>
          </a:p>
        </p:txBody>
      </p:sp>
    </p:spTree>
    <p:extLst>
      <p:ext uri="{BB962C8B-B14F-4D97-AF65-F5344CB8AC3E}">
        <p14:creationId xmlns:p14="http://schemas.microsoft.com/office/powerpoint/2010/main" val="217998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EAD8D0-10B9-47B4-BF27-541A9556583E}" type="slidenum">
              <a:rPr lang="ru-RU" smtClean="0"/>
              <a:t>9</a:t>
            </a:fld>
            <a:endParaRPr lang="ru-RU"/>
          </a:p>
        </p:txBody>
      </p:sp>
    </p:spTree>
    <p:extLst>
      <p:ext uri="{BB962C8B-B14F-4D97-AF65-F5344CB8AC3E}">
        <p14:creationId xmlns:p14="http://schemas.microsoft.com/office/powerpoint/2010/main" val="204610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EAD8D0-10B9-47B4-BF27-541A9556583E}" type="slidenum">
              <a:rPr lang="ru-RU" smtClean="0"/>
              <a:t>14</a:t>
            </a:fld>
            <a:endParaRPr lang="ru-RU"/>
          </a:p>
        </p:txBody>
      </p:sp>
    </p:spTree>
    <p:extLst>
      <p:ext uri="{BB962C8B-B14F-4D97-AF65-F5344CB8AC3E}">
        <p14:creationId xmlns:p14="http://schemas.microsoft.com/office/powerpoint/2010/main" val="147602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09DC3D-5C40-4770-A85B-881CA660832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551EA44-67BC-4263-9F3F-E135F054A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69FC64E-67D9-423B-862F-D2DEB176A9F6}"/>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1F4B6368-B5CC-43C5-9ECD-C9EE725377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4290763-770A-4064-84AE-95397DD3F62E}"/>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3284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B8D5CE-8295-4E3F-AF6A-F9FEC34955A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DD5451A-E2B7-4D71-8C5A-B77040735ED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18F8482-7FD1-44E2-B0BD-10592063BB2B}"/>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8FCDCF31-B903-4829-A0FE-B1DCEFB7AE6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F84B911-48A1-46F1-A184-E5C294CBA0DF}"/>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220103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6B80CA2-A71A-4862-BD6F-C48814B05C6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1EC7FC1-D69F-450F-85B2-445D1E556D0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796B14-CCEB-4048-85D2-13E8E98E91F4}"/>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9808F1FA-420E-4BD9-B8A6-D51CDE2CDF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FBA252-0956-4E47-8CD5-D0CE68DB018E}"/>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397975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1444CF-4758-4A80-AFAD-0DCDFC90E90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11323C2-F1F6-486B-8EE1-6134741740B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7A41C07-DBBB-4975-8DD1-726012BFE9B4}"/>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1E21D21E-6D8F-4BD7-9D76-C4610011BE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4438C90-E996-4C48-99FC-95B2C8A7EDF7}"/>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327854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23A7E-6DB4-4BD0-AAE8-AFDAE2854C3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9AD2E4D-0AA2-42C7-BAAE-1B8B5A51F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CB9DD0D-76A8-4A73-BEAF-6B8039143050}"/>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8DAA6EBA-9F26-4F37-A2EE-C09B0081B42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0A992E4-D3F1-4F8D-9554-391FD7BE06C0}"/>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249428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F7A637-2BC9-4D69-9186-CB5F744925D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0D0821A-FB80-4952-AD12-58493E6BF8C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F708DE1-3E30-42D0-A6F3-AA97DFD9B30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DF7774F-2A73-40B8-A542-E9DDA759AD21}"/>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6" name="Нижний колонтитул 5">
            <a:extLst>
              <a:ext uri="{FF2B5EF4-FFF2-40B4-BE49-F238E27FC236}">
                <a16:creationId xmlns:a16="http://schemas.microsoft.com/office/drawing/2014/main" id="{9B8D08B5-2517-42F4-B6C0-2579F6FA33D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7F0F8A4-5055-4C64-ADD9-EEC7B0E5577A}"/>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394767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8E810A-3A73-4369-9F8E-D369E508641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A443251-4EE0-47CA-871B-408114893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1B6DBC0-8F46-4ED2-B530-2E868901DC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0500D62-B895-4552-A829-755EF81FA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8817F29-5E31-4C20-86BD-B3E68FE37E6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D41CEC8-B560-4E9C-B7A6-3217AC7F54A6}"/>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8" name="Нижний колонтитул 7">
            <a:extLst>
              <a:ext uri="{FF2B5EF4-FFF2-40B4-BE49-F238E27FC236}">
                <a16:creationId xmlns:a16="http://schemas.microsoft.com/office/drawing/2014/main" id="{FE11A0B6-A348-45D5-B094-6050C2F0DB0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8179F19-BF7A-4D10-85B0-A1DC6CE88D95}"/>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173746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FBA3D0-23E6-4D1C-BE96-42A9D4D44FB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522D343-951A-47B5-ACAA-5E970295DCA3}"/>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4" name="Нижний колонтитул 3">
            <a:extLst>
              <a:ext uri="{FF2B5EF4-FFF2-40B4-BE49-F238E27FC236}">
                <a16:creationId xmlns:a16="http://schemas.microsoft.com/office/drawing/2014/main" id="{9243AD6C-91F1-4699-9CC6-5F6BA5D3CE7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07FA6A9-5CA8-4E0C-A484-360E4116500A}"/>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388557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A261FEF-BCAD-4040-8ADB-1024A94D302D}"/>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3" name="Нижний колонтитул 2">
            <a:extLst>
              <a:ext uri="{FF2B5EF4-FFF2-40B4-BE49-F238E27FC236}">
                <a16:creationId xmlns:a16="http://schemas.microsoft.com/office/drawing/2014/main" id="{485BF72A-3597-40E6-BEB9-E785F8C8A25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524D362-81BA-4935-B17E-DD2B9815043E}"/>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145646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C2C45B-5463-4558-8536-4A5E6298972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80FB977-F114-4FB2-A499-C49611BE3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B6A0D4E-3CD3-47DC-827E-2717531DE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49566F1-88B2-4C9A-BF39-8344DDF01124}"/>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6" name="Нижний колонтитул 5">
            <a:extLst>
              <a:ext uri="{FF2B5EF4-FFF2-40B4-BE49-F238E27FC236}">
                <a16:creationId xmlns:a16="http://schemas.microsoft.com/office/drawing/2014/main" id="{FCB5FDDB-B350-419A-BFE4-73B5A1E1750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464E908-C794-481C-B283-AA42A1D3BE13}"/>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424855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3C5AB4-BEAE-493B-B7BD-2BADABA6994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5982253-5B06-4E41-BCFF-CC0596B0A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FFA41DF-B599-45AE-9E7D-DE21A5A17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F9DBBF3-0867-435D-B436-BECDF6007975}"/>
              </a:ext>
            </a:extLst>
          </p:cNvPr>
          <p:cNvSpPr>
            <a:spLocks noGrp="1"/>
          </p:cNvSpPr>
          <p:nvPr>
            <p:ph type="dt" sz="half" idx="10"/>
          </p:nvPr>
        </p:nvSpPr>
        <p:spPr/>
        <p:txBody>
          <a:bodyPr/>
          <a:lstStyle/>
          <a:p>
            <a:fld id="{515FBF5C-E0E2-49AD-ACBB-53C077C0F575}" type="datetimeFigureOut">
              <a:rPr lang="ru-RU" smtClean="0"/>
              <a:t>11.02.2025</a:t>
            </a:fld>
            <a:endParaRPr lang="ru-RU"/>
          </a:p>
        </p:txBody>
      </p:sp>
      <p:sp>
        <p:nvSpPr>
          <p:cNvPr id="6" name="Нижний колонтитул 5">
            <a:extLst>
              <a:ext uri="{FF2B5EF4-FFF2-40B4-BE49-F238E27FC236}">
                <a16:creationId xmlns:a16="http://schemas.microsoft.com/office/drawing/2014/main" id="{9A334322-A454-4CAB-934E-DC8CB24A651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D9490FD-3385-4CC8-9D3E-1F1B74FD0BA7}"/>
              </a:ext>
            </a:extLst>
          </p:cNvPr>
          <p:cNvSpPr>
            <a:spLocks noGrp="1"/>
          </p:cNvSpPr>
          <p:nvPr>
            <p:ph type="sldNum" sz="quarter" idx="12"/>
          </p:nvPr>
        </p:nvSpPr>
        <p:spPr/>
        <p:txBody>
          <a:bodyPr/>
          <a:lstStyle/>
          <a:p>
            <a:fld id="{AC981F44-09C4-4519-ACB0-012B2BEACE1B}" type="slidenum">
              <a:rPr lang="ru-RU" smtClean="0"/>
              <a:t>‹#›</a:t>
            </a:fld>
            <a:endParaRPr lang="ru-RU"/>
          </a:p>
        </p:txBody>
      </p:sp>
    </p:spTree>
    <p:extLst>
      <p:ext uri="{BB962C8B-B14F-4D97-AF65-F5344CB8AC3E}">
        <p14:creationId xmlns:p14="http://schemas.microsoft.com/office/powerpoint/2010/main" val="18173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F42204-866A-4075-A31A-80A1ACD96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178F56E-E14A-49CF-B3BB-A140684C2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2BC9A27-B7D2-4E52-B6FB-60D62636A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FBF5C-E0E2-49AD-ACBB-53C077C0F575}" type="datetimeFigureOut">
              <a:rPr lang="ru-RU" smtClean="0"/>
              <a:t>11.02.2025</a:t>
            </a:fld>
            <a:endParaRPr lang="ru-RU"/>
          </a:p>
        </p:txBody>
      </p:sp>
      <p:sp>
        <p:nvSpPr>
          <p:cNvPr id="5" name="Нижний колонтитул 4">
            <a:extLst>
              <a:ext uri="{FF2B5EF4-FFF2-40B4-BE49-F238E27FC236}">
                <a16:creationId xmlns:a16="http://schemas.microsoft.com/office/drawing/2014/main" id="{B0264AA2-A06E-4639-A8DF-671EB9FDD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A0C07FB-8071-4833-ABEE-10EE42001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81F44-09C4-4519-ACB0-012B2BEACE1B}" type="slidenum">
              <a:rPr lang="ru-RU" smtClean="0"/>
              <a:t>‹#›</a:t>
            </a:fld>
            <a:endParaRPr lang="ru-RU"/>
          </a:p>
        </p:txBody>
      </p:sp>
    </p:spTree>
    <p:extLst>
      <p:ext uri="{BB962C8B-B14F-4D97-AF65-F5344CB8AC3E}">
        <p14:creationId xmlns:p14="http://schemas.microsoft.com/office/powerpoint/2010/main" val="1346958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xml"/><Relationship Id="rId3" Type="http://schemas.openxmlformats.org/officeDocument/2006/relationships/image" Target="../media/image3.png"/><Relationship Id="rId7" Type="http://schemas.openxmlformats.org/officeDocument/2006/relationships/slide" Target="slide16.xml"/><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18.xml"/><Relationship Id="rId5" Type="http://schemas.openxmlformats.org/officeDocument/2006/relationships/slide" Target="slide15.xml"/><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slide" Target="slide13.xml"/><Relationship Id="rId7" Type="http://schemas.microsoft.com/office/2007/relationships/hdphoto" Target="../media/hdphoto5.wdp"/><Relationship Id="rId12" Type="http://schemas.openxmlformats.org/officeDocument/2006/relationships/slide" Target="slide8.xml"/><Relationship Id="rId17" Type="http://schemas.openxmlformats.org/officeDocument/2006/relationships/slide" Target="slide11.xml"/><Relationship Id="rId25" Type="http://schemas.openxmlformats.org/officeDocument/2006/relationships/slide" Target="slide16.xml"/><Relationship Id="rId2" Type="http://schemas.openxmlformats.org/officeDocument/2006/relationships/image" Target="../media/image3.png"/><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png"/><Relationship Id="rId24" Type="http://schemas.openxmlformats.org/officeDocument/2006/relationships/image" Target="../media/image18.png"/><Relationship Id="rId5" Type="http://schemas.openxmlformats.org/officeDocument/2006/relationships/slide" Target="slide5.xml"/><Relationship Id="rId15" Type="http://schemas.openxmlformats.org/officeDocument/2006/relationships/slide" Target="slide10.xml"/><Relationship Id="rId23" Type="http://schemas.openxmlformats.org/officeDocument/2006/relationships/slide" Target="slide15.xml"/><Relationship Id="rId28" Type="http://schemas.openxmlformats.org/officeDocument/2006/relationships/image" Target="../media/image20.png"/><Relationship Id="rId10" Type="http://schemas.openxmlformats.org/officeDocument/2006/relationships/slide" Target="slide7.xml"/><Relationship Id="rId19" Type="http://schemas.openxmlformats.org/officeDocument/2006/relationships/slide" Target="slide12.xml"/><Relationship Id="rId31"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 Id="rId22" Type="http://schemas.openxmlformats.org/officeDocument/2006/relationships/image" Target="../media/image17.png"/><Relationship Id="rId27" Type="http://schemas.openxmlformats.org/officeDocument/2006/relationships/slide" Target="slide17.xml"/><Relationship Id="rId30"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4.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9.xml"/><Relationship Id="rId5" Type="http://schemas.openxmlformats.org/officeDocument/2006/relationships/slide" Target="slide3.xml"/><Relationship Id="rId1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3" Type="http://schemas.openxmlformats.org/officeDocument/2006/relationships/image" Target="../media/image9.png"/><Relationship Id="rId7" Type="http://schemas.openxmlformats.org/officeDocument/2006/relationships/slide" Target="slide6.xml"/><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slide" Target="slide8.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slide" Target="slide5.xml"/><Relationship Id="rId9" Type="http://schemas.openxmlformats.org/officeDocument/2006/relationships/slide" Target="slide7.xml"/><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3.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3.xml"/><Relationship Id="rId3" Type="http://schemas.openxmlformats.org/officeDocument/2006/relationships/image" Target="../media/image3.png"/><Relationship Id="rId7" Type="http://schemas.openxmlformats.org/officeDocument/2006/relationships/slide" Target="slide11.xml"/><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3.xml"/><Relationship Id="rId5" Type="http://schemas.openxmlformats.org/officeDocument/2006/relationships/slide" Target="slide10.xml"/><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5D82914-4A8F-4D9E-B610-F32614286174}"/>
              </a:ext>
            </a:extLst>
          </p:cNvPr>
          <p:cNvPicPr>
            <a:picLocks noChangeAspect="1"/>
          </p:cNvPicPr>
          <p:nvPr/>
        </p:nvPicPr>
        <p:blipFill>
          <a:blip r:embed="rId2"/>
          <a:stretch>
            <a:fillRect/>
          </a:stretch>
        </p:blipFill>
        <p:spPr>
          <a:xfrm>
            <a:off x="-1" y="-18854"/>
            <a:ext cx="12192001" cy="6876854"/>
          </a:xfrm>
          <a:prstGeom prst="rect">
            <a:avLst/>
          </a:prstGeom>
        </p:spPr>
      </p:pic>
      <p:sp>
        <p:nvSpPr>
          <p:cNvPr id="2" name="Заголовок 1">
            <a:extLst>
              <a:ext uri="{FF2B5EF4-FFF2-40B4-BE49-F238E27FC236}">
                <a16:creationId xmlns:a16="http://schemas.microsoft.com/office/drawing/2014/main" id="{E6AAC722-F04C-41CF-A75E-302A3495FFB6}"/>
              </a:ext>
            </a:extLst>
          </p:cNvPr>
          <p:cNvSpPr>
            <a:spLocks noGrp="1"/>
          </p:cNvSpPr>
          <p:nvPr>
            <p:ph type="title"/>
          </p:nvPr>
        </p:nvSpPr>
        <p:spPr>
          <a:xfrm>
            <a:off x="838200" y="240604"/>
            <a:ext cx="10515600" cy="1325563"/>
          </a:xfrm>
        </p:spPr>
        <p:txBody>
          <a:bodyPr>
            <a:noAutofit/>
          </a:bodyPr>
          <a:lstStyle/>
          <a:p>
            <a:pPr algn="ctr"/>
            <a:r>
              <a:rPr lang="ru-RU" sz="1800" dirty="0">
                <a:latin typeface="Lucida Console" panose="020B0609040504020204" pitchFamily="49" charset="0"/>
              </a:rPr>
              <a:t>Муниципальное бюджетное учреждение культуры «Многофункциональный культурный центр </a:t>
            </a:r>
            <a:r>
              <a:rPr lang="ru-RU" sz="1800" dirty="0" err="1">
                <a:latin typeface="Lucida Console" panose="020B0609040504020204" pitchFamily="49" charset="0"/>
              </a:rPr>
              <a:t>Панкрушихинского</a:t>
            </a:r>
            <a:r>
              <a:rPr lang="ru-RU" sz="1800" dirty="0">
                <a:latin typeface="Lucida Console" panose="020B0609040504020204" pitchFamily="49" charset="0"/>
              </a:rPr>
              <a:t> района Алтайского края»</a:t>
            </a:r>
            <a:br>
              <a:rPr lang="ru-RU" sz="1800" dirty="0">
                <a:latin typeface="Lucida Console" panose="020B0609040504020204" pitchFamily="49" charset="0"/>
              </a:rPr>
            </a:br>
            <a:r>
              <a:rPr lang="ru-RU" sz="1800" dirty="0" err="1">
                <a:latin typeface="Lucida Console" panose="020B0609040504020204" pitchFamily="49" charset="0"/>
              </a:rPr>
              <a:t>Панкрушихинская</a:t>
            </a:r>
            <a:r>
              <a:rPr lang="ru-RU" sz="1800" dirty="0">
                <a:latin typeface="Lucida Console" panose="020B0609040504020204" pitchFamily="49" charset="0"/>
              </a:rPr>
              <a:t> районная библиотека</a:t>
            </a:r>
          </a:p>
        </p:txBody>
      </p:sp>
      <p:sp>
        <p:nvSpPr>
          <p:cNvPr id="3" name="Объект 2">
            <a:extLst>
              <a:ext uri="{FF2B5EF4-FFF2-40B4-BE49-F238E27FC236}">
                <a16:creationId xmlns:a16="http://schemas.microsoft.com/office/drawing/2014/main" id="{1467CD83-A327-4CD0-8920-178A3CA50CB8}"/>
              </a:ext>
            </a:extLst>
          </p:cNvPr>
          <p:cNvSpPr>
            <a:spLocks noGrp="1"/>
          </p:cNvSpPr>
          <p:nvPr>
            <p:ph idx="1"/>
          </p:nvPr>
        </p:nvSpPr>
        <p:spPr>
          <a:xfrm>
            <a:off x="838200" y="1656950"/>
            <a:ext cx="10515600" cy="4351338"/>
          </a:xfrm>
        </p:spPr>
        <p:txBody>
          <a:bodyPr>
            <a:normAutofit fontScale="92500" lnSpcReduction="20000"/>
          </a:bodyPr>
          <a:lstStyle/>
          <a:p>
            <a:pPr marL="0" indent="0" algn="ctr">
              <a:buNone/>
            </a:pPr>
            <a:endParaRPr lang="ru-RU" sz="2400" dirty="0">
              <a:latin typeface="+mj-lt"/>
            </a:endParaRPr>
          </a:p>
          <a:p>
            <a:pPr marL="0" indent="0" algn="ctr">
              <a:buNone/>
            </a:pPr>
            <a:endParaRPr lang="ru-RU" sz="2400" dirty="0">
              <a:latin typeface="+mj-lt"/>
            </a:endParaRPr>
          </a:p>
          <a:p>
            <a:pPr marL="0" indent="0" algn="ctr">
              <a:buNone/>
            </a:pPr>
            <a:endParaRPr lang="ru-RU" sz="2400" b="1" dirty="0">
              <a:latin typeface="+mj-lt"/>
            </a:endParaRPr>
          </a:p>
          <a:p>
            <a:pPr marL="0" indent="0" algn="ctr">
              <a:buNone/>
            </a:pPr>
            <a:r>
              <a:rPr lang="ru-RU" sz="2600" b="1" dirty="0">
                <a:latin typeface="Lucida Console" panose="020B0609040504020204" pitchFamily="49" charset="0"/>
              </a:rPr>
              <a:t>Виртуальная выставка</a:t>
            </a:r>
          </a:p>
          <a:p>
            <a:pPr marL="0" indent="0" algn="ctr">
              <a:buNone/>
            </a:pPr>
            <a:r>
              <a:rPr lang="ru-RU" sz="2600" b="1" dirty="0">
                <a:latin typeface="Lucida Console" panose="020B0609040504020204" pitchFamily="49" charset="0"/>
              </a:rPr>
              <a:t>«И память книга оживит»</a:t>
            </a:r>
          </a:p>
          <a:p>
            <a:pPr marL="0" indent="0">
              <a:buNone/>
            </a:pPr>
            <a:endParaRPr lang="ru-RU" sz="2400" dirty="0">
              <a:latin typeface="+mj-lt"/>
            </a:endParaRPr>
          </a:p>
          <a:p>
            <a:pPr marL="0" indent="0">
              <a:buNone/>
            </a:pPr>
            <a:endParaRPr lang="ru-RU" sz="2400" dirty="0">
              <a:latin typeface="+mj-lt"/>
            </a:endParaRPr>
          </a:p>
          <a:p>
            <a:pPr marL="0" indent="0">
              <a:buNone/>
            </a:pPr>
            <a:endParaRPr lang="ru-RU" sz="2400" dirty="0">
              <a:latin typeface="+mj-lt"/>
            </a:endParaRPr>
          </a:p>
          <a:p>
            <a:pPr marL="0" indent="0" algn="r">
              <a:buNone/>
            </a:pPr>
            <a:r>
              <a:rPr lang="ru-RU" sz="1900" dirty="0">
                <a:latin typeface="Lucida Console" panose="020B0609040504020204" pitchFamily="49" charset="0"/>
              </a:rPr>
              <a:t>Составитель: Протас Янина Владимировна</a:t>
            </a:r>
          </a:p>
          <a:p>
            <a:pPr marL="0" indent="0" algn="r">
              <a:buNone/>
            </a:pPr>
            <a:r>
              <a:rPr lang="ru-RU" sz="1900" dirty="0">
                <a:latin typeface="Lucida Console" panose="020B0609040504020204" pitchFamily="49" charset="0"/>
              </a:rPr>
              <a:t>Редактор: Боярская Алина Игоревна</a:t>
            </a:r>
          </a:p>
          <a:p>
            <a:pPr marL="0" indent="0" algn="r">
              <a:buNone/>
            </a:pPr>
            <a:endParaRPr lang="ru-RU" sz="1900" dirty="0">
              <a:latin typeface="Lucida Console" panose="020B0609040504020204" pitchFamily="49" charset="0"/>
            </a:endParaRPr>
          </a:p>
          <a:p>
            <a:pPr marL="0" indent="0" algn="ctr">
              <a:buNone/>
            </a:pPr>
            <a:r>
              <a:rPr lang="ru-RU" sz="1900" dirty="0">
                <a:latin typeface="Lucida Console" panose="020B0609040504020204" pitchFamily="49" charset="0"/>
              </a:rPr>
              <a:t>Панкрушиха, 2025</a:t>
            </a:r>
          </a:p>
        </p:txBody>
      </p:sp>
    </p:spTree>
    <p:extLst>
      <p:ext uri="{BB962C8B-B14F-4D97-AF65-F5344CB8AC3E}">
        <p14:creationId xmlns:p14="http://schemas.microsoft.com/office/powerpoint/2010/main" val="34822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B459B48-9E1E-482E-B168-0803F71209EC}"/>
              </a:ext>
            </a:extLst>
          </p:cNvPr>
          <p:cNvPicPr>
            <a:picLocks noChangeAspect="1"/>
          </p:cNvPicPr>
          <p:nvPr/>
        </p:nvPicPr>
        <p:blipFill>
          <a:blip r:embed="rId2"/>
          <a:stretch>
            <a:fillRect/>
          </a:stretch>
        </p:blipFill>
        <p:spPr>
          <a:xfrm>
            <a:off x="16212" y="0"/>
            <a:ext cx="12159575" cy="6858000"/>
          </a:xfrm>
          <a:prstGeom prst="rect">
            <a:avLst/>
          </a:prstGeom>
        </p:spPr>
      </p:pic>
      <p:sp>
        <p:nvSpPr>
          <p:cNvPr id="2" name="Заголовок 1">
            <a:extLst>
              <a:ext uri="{FF2B5EF4-FFF2-40B4-BE49-F238E27FC236}">
                <a16:creationId xmlns:a16="http://schemas.microsoft.com/office/drawing/2014/main" id="{365E4363-670A-4656-8FF9-0F3FF659E432}"/>
              </a:ext>
            </a:extLst>
          </p:cNvPr>
          <p:cNvSpPr>
            <a:spLocks noGrp="1"/>
          </p:cNvSpPr>
          <p:nvPr>
            <p:ph type="title"/>
          </p:nvPr>
        </p:nvSpPr>
        <p:spPr>
          <a:xfrm>
            <a:off x="4284063" y="1065982"/>
            <a:ext cx="7031637" cy="1134293"/>
          </a:xfrm>
        </p:spPr>
        <p:txBody>
          <a:bodyPr>
            <a:noAutofit/>
          </a:bodyPr>
          <a:lstStyle/>
          <a:p>
            <a:pPr algn="just"/>
            <a:r>
              <a:rPr lang="ru-RU" sz="1800" dirty="0">
                <a:latin typeface="Lucida Console" panose="020B0609040504020204" pitchFamily="49" charset="0"/>
              </a:rPr>
              <a:t>Сомов, Константин Константинович</a:t>
            </a:r>
            <a:br>
              <a:rPr lang="ru-RU" sz="1800" dirty="0">
                <a:latin typeface="Lucida Console" panose="020B0609040504020204" pitchFamily="49" charset="0"/>
              </a:rPr>
            </a:br>
            <a:r>
              <a:rPr lang="ru-RU" sz="1800" dirty="0">
                <a:latin typeface="Lucida Console" panose="020B0609040504020204" pitchFamily="49" charset="0"/>
              </a:rPr>
              <a:t>    К своим : повести о солдатах / Константин Сомов. - Барнаул : Алтай, 2019. - 379 с. : ил. ; 22 см. – </a:t>
            </a:r>
            <a:r>
              <a:rPr lang="ru-RU" sz="1800" dirty="0" err="1">
                <a:latin typeface="Lucida Console" panose="020B0609040504020204" pitchFamily="49" charset="0"/>
              </a:rPr>
              <a:t>Текст:непосредственный</a:t>
            </a:r>
            <a:br>
              <a:rPr lang="ru-RU" sz="1800" dirty="0">
                <a:latin typeface="Lucida Console" panose="020B0609040504020204" pitchFamily="49" charset="0"/>
              </a:rPr>
            </a:br>
            <a:endParaRPr lang="ru-RU" sz="1800" dirty="0">
              <a:latin typeface="Lucida Console" panose="020B0609040504020204" pitchFamily="49" charset="0"/>
            </a:endParaRPr>
          </a:p>
        </p:txBody>
      </p:sp>
      <p:sp>
        <p:nvSpPr>
          <p:cNvPr id="3" name="Объект 2">
            <a:extLst>
              <a:ext uri="{FF2B5EF4-FFF2-40B4-BE49-F238E27FC236}">
                <a16:creationId xmlns:a16="http://schemas.microsoft.com/office/drawing/2014/main" id="{F49EA0DB-5CA1-4757-B5F9-D8B2571E64FE}"/>
              </a:ext>
            </a:extLst>
          </p:cNvPr>
          <p:cNvSpPr>
            <a:spLocks noGrp="1"/>
          </p:cNvSpPr>
          <p:nvPr>
            <p:ph idx="1"/>
          </p:nvPr>
        </p:nvSpPr>
        <p:spPr>
          <a:xfrm>
            <a:off x="4284063" y="2357910"/>
            <a:ext cx="7139834" cy="3530147"/>
          </a:xfrm>
        </p:spPr>
        <p:txBody>
          <a:bodyPr>
            <a:normAutofit lnSpcReduction="10000"/>
          </a:bodyPr>
          <a:lstStyle/>
          <a:p>
            <a:pPr marL="0" indent="432000" algn="just">
              <a:spcBef>
                <a:spcPts val="0"/>
              </a:spcBef>
              <a:buNone/>
            </a:pPr>
            <a:r>
              <a:rPr lang="ru-RU" sz="1800" dirty="0">
                <a:latin typeface="Lucida Sans Unicode" panose="020B0602030504020204" pitchFamily="34" charset="0"/>
                <a:cs typeface="Lucida Sans Unicode" panose="020B0602030504020204" pitchFamily="34" charset="0"/>
              </a:rPr>
              <a:t>Главный герой первой повести – Спиридон Афанасьевич Князев. Русский солдат. Ванька-встанька. Он не занимал городов, не освобождал сел и деревень, не штурмовал Кенигсберг и Берлин. Он честно воевал на земле своего Отечества в дни его тяжелейших поражений, когда, по словам одного из ветеранов Великой Отечественной войны, увиденное и пережитое им «чугунным колесом по душе прокатилось». Когда свои, порой, на поверку оказывались чужими, а чужие, случалось, неожиданно выступали в роли своих. Когда под гнетом тяжких испытаний и горестных обид одним суждено было сломаться, а другим – и на наше счастье было их много больше –выстоять и, даже попав в плен, находясь далеко от родной земли, не смириться со своей участью, бежать и вновь пойти в бой за свою Родину.</a:t>
            </a:r>
          </a:p>
        </p:txBody>
      </p:sp>
      <p:pic>
        <p:nvPicPr>
          <p:cNvPr id="4" name="Рисунок 3">
            <a:extLst>
              <a:ext uri="{FF2B5EF4-FFF2-40B4-BE49-F238E27FC236}">
                <a16:creationId xmlns:a16="http://schemas.microsoft.com/office/drawing/2014/main" id="{5B56FEAF-6482-4CE2-B5EE-E9F4DF71EA46}"/>
              </a:ext>
            </a:extLst>
          </p:cNvPr>
          <p:cNvPicPr>
            <a:picLocks noChangeAspect="1"/>
          </p:cNvPicPr>
          <p:nvPr/>
        </p:nvPicPr>
        <p:blipFill>
          <a:blip r:embed="rId3"/>
          <a:stretch>
            <a:fillRect/>
          </a:stretch>
        </p:blipFill>
        <p:spPr>
          <a:xfrm>
            <a:off x="1005321" y="1278685"/>
            <a:ext cx="2730656" cy="4091623"/>
          </a:xfrm>
          <a:prstGeom prst="rect">
            <a:avLst/>
          </a:prstGeom>
        </p:spPr>
      </p:pic>
      <p:sp>
        <p:nvSpPr>
          <p:cNvPr id="6" name="Управляющая кнопка: &quot;На главную&quot; 5">
            <a:hlinkClick r:id="rId4" action="ppaction://hlinksldjump" highlightClick="1"/>
            <a:extLst>
              <a:ext uri="{FF2B5EF4-FFF2-40B4-BE49-F238E27FC236}">
                <a16:creationId xmlns:a16="http://schemas.microsoft.com/office/drawing/2014/main" id="{106C0932-FF2E-4EDD-8B6D-56BA3E17DA94}"/>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hlinkClick r:id="" action="ppaction://hlinkshowjump?jump=nextslide"/>
            <a:extLst>
              <a:ext uri="{FF2B5EF4-FFF2-40B4-BE49-F238E27FC236}">
                <a16:creationId xmlns:a16="http://schemas.microsoft.com/office/drawing/2014/main" id="{D54469A9-ADE3-4D3F-9441-EA1AA45C53E1}"/>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hlinkClick r:id="" action="ppaction://hlinkshowjump?jump=previousslide"/>
            <a:extLst>
              <a:ext uri="{FF2B5EF4-FFF2-40B4-BE49-F238E27FC236}">
                <a16:creationId xmlns:a16="http://schemas.microsoft.com/office/drawing/2014/main" id="{AB9BB2B0-C331-4BAC-97C1-2B9E6B227903}"/>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изогнутая вниз 8">
            <a:hlinkClick r:id="rId5" action="ppaction://hlinksldjump"/>
            <a:extLst>
              <a:ext uri="{FF2B5EF4-FFF2-40B4-BE49-F238E27FC236}">
                <a16:creationId xmlns:a16="http://schemas.microsoft.com/office/drawing/2014/main" id="{A1F01222-7DC5-4793-B9DA-070629D5D597}"/>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54809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C36B359-839E-4ED4-BABE-633E5E9BE42B}"/>
              </a:ext>
            </a:extLst>
          </p:cNvPr>
          <p:cNvPicPr>
            <a:picLocks noChangeAspect="1"/>
          </p:cNvPicPr>
          <p:nvPr/>
        </p:nvPicPr>
        <p:blipFill>
          <a:blip r:embed="rId2"/>
          <a:stretch>
            <a:fillRect/>
          </a:stretch>
        </p:blipFill>
        <p:spPr>
          <a:xfrm>
            <a:off x="16212" y="0"/>
            <a:ext cx="12159575" cy="6858000"/>
          </a:xfrm>
          <a:prstGeom prst="rect">
            <a:avLst/>
          </a:prstGeom>
        </p:spPr>
      </p:pic>
      <p:sp>
        <p:nvSpPr>
          <p:cNvPr id="2" name="Заголовок 1">
            <a:extLst>
              <a:ext uri="{FF2B5EF4-FFF2-40B4-BE49-F238E27FC236}">
                <a16:creationId xmlns:a16="http://schemas.microsoft.com/office/drawing/2014/main" id="{B0D3424D-1439-4853-B756-B5C50291AEEA}"/>
              </a:ext>
            </a:extLst>
          </p:cNvPr>
          <p:cNvSpPr>
            <a:spLocks noGrp="1"/>
          </p:cNvSpPr>
          <p:nvPr>
            <p:ph type="title"/>
          </p:nvPr>
        </p:nvSpPr>
        <p:spPr>
          <a:xfrm>
            <a:off x="4401677" y="802925"/>
            <a:ext cx="6935107" cy="1325563"/>
          </a:xfrm>
        </p:spPr>
        <p:txBody>
          <a:bodyPr>
            <a:noAutofit/>
          </a:bodyPr>
          <a:lstStyle/>
          <a:p>
            <a:r>
              <a:rPr lang="ru-RU" sz="1800" dirty="0">
                <a:latin typeface="Lucida Console" panose="020B0609040504020204" pitchFamily="49" charset="0"/>
              </a:rPr>
              <a:t>Васильев, Борис Львович.</a:t>
            </a:r>
            <a:br>
              <a:rPr lang="ru-RU" sz="1800" dirty="0">
                <a:latin typeface="Lucida Console" panose="020B0609040504020204" pitchFamily="49" charset="0"/>
              </a:rPr>
            </a:br>
            <a:r>
              <a:rPr lang="ru-RU" sz="1800" dirty="0">
                <a:latin typeface="Lucida Console" panose="020B0609040504020204" pitchFamily="49" charset="0"/>
              </a:rPr>
              <a:t>    Завтра была война : романы, повести / Борис Васильев. –Москва: </a:t>
            </a:r>
            <a:r>
              <a:rPr lang="ru-RU" sz="1800" dirty="0" err="1">
                <a:latin typeface="Lucida Console" panose="020B0609040504020204" pitchFamily="49" charset="0"/>
              </a:rPr>
              <a:t>Эксмо</a:t>
            </a:r>
            <a:r>
              <a:rPr lang="ru-RU" sz="1800" dirty="0">
                <a:latin typeface="Lucida Console" panose="020B0609040504020204" pitchFamily="49" charset="0"/>
              </a:rPr>
              <a:t>, 2010.- 640 с. - Текст : непосредственный.</a:t>
            </a:r>
            <a:br>
              <a:rPr lang="ru-RU" sz="1800" dirty="0"/>
            </a:br>
            <a:endParaRPr lang="ru-RU" sz="1800" dirty="0"/>
          </a:p>
        </p:txBody>
      </p:sp>
      <p:sp>
        <p:nvSpPr>
          <p:cNvPr id="3" name="Объект 2">
            <a:extLst>
              <a:ext uri="{FF2B5EF4-FFF2-40B4-BE49-F238E27FC236}">
                <a16:creationId xmlns:a16="http://schemas.microsoft.com/office/drawing/2014/main" id="{C02AE842-D260-4B11-8BA0-6CAD349B9D79}"/>
              </a:ext>
            </a:extLst>
          </p:cNvPr>
          <p:cNvSpPr>
            <a:spLocks noGrp="1"/>
          </p:cNvSpPr>
          <p:nvPr>
            <p:ph idx="1"/>
          </p:nvPr>
        </p:nvSpPr>
        <p:spPr>
          <a:xfrm>
            <a:off x="4321778" y="2215990"/>
            <a:ext cx="7077150" cy="4351338"/>
          </a:xfrm>
        </p:spPr>
        <p:txBody>
          <a:bodyPr>
            <a:normAutofit/>
          </a:bodyPr>
          <a:lstStyle/>
          <a:p>
            <a:pPr marL="0" indent="432000" algn="just">
              <a:spcBef>
                <a:spcPts val="0"/>
              </a:spcBef>
              <a:buNone/>
            </a:pPr>
            <a:r>
              <a:rPr lang="ru-RU" sz="1800" dirty="0">
                <a:latin typeface="Lucida Console" panose="020B0609040504020204" pitchFamily="49" charset="0"/>
              </a:rPr>
              <a:t>Завтра была война — драматичная повесть Бориса Васильева, посвящённая юношеству, дружбе и личностному становлению. В ней также затрагивается проблема отношений родителей и детей. Девятиклассница Вика попадает в тяжёлую ситуацию: её отца объявляют врагом народа, а самой девочке грозит исключение из комсомола. Не желая предавать близкого человека и становиться его обвинителем, Вика решается на отчаянный шаг. Своим поступком она показывает окружающим, что главное в жизни — это чистая совесть. Захватывающая и эмоциональная книга, написанная со знанием подростковой психологии, произведёт сильное впечатление на читателей.</a:t>
            </a:r>
          </a:p>
          <a:p>
            <a:endParaRPr lang="ru-RU" dirty="0"/>
          </a:p>
          <a:p>
            <a:endParaRPr lang="ru-RU" dirty="0"/>
          </a:p>
        </p:txBody>
      </p:sp>
      <p:pic>
        <p:nvPicPr>
          <p:cNvPr id="4" name="Рисунок 3">
            <a:extLst>
              <a:ext uri="{FF2B5EF4-FFF2-40B4-BE49-F238E27FC236}">
                <a16:creationId xmlns:a16="http://schemas.microsoft.com/office/drawing/2014/main" id="{6F155D30-BD8A-4736-81C9-4FDEB4FCB18A}"/>
              </a:ext>
            </a:extLst>
          </p:cNvPr>
          <p:cNvPicPr/>
          <p:nvPr/>
        </p:nvPicPr>
        <p:blipFill rotWithShape="1">
          <a:blip r:embed="rId3">
            <a:extLst>
              <a:ext uri="{28A0092B-C50C-407E-A947-70E740481C1C}">
                <a14:useLocalDpi xmlns:a14="http://schemas.microsoft.com/office/drawing/2010/main" val="0"/>
              </a:ext>
            </a:extLst>
          </a:blip>
          <a:srcRect l="22214" r="22214"/>
          <a:stretch/>
        </p:blipFill>
        <p:spPr bwMode="auto">
          <a:xfrm>
            <a:off x="1087767" y="1584960"/>
            <a:ext cx="2796256" cy="4066903"/>
          </a:xfrm>
          <a:prstGeom prst="rect">
            <a:avLst/>
          </a:prstGeom>
          <a:noFill/>
        </p:spPr>
      </p:pic>
      <p:sp>
        <p:nvSpPr>
          <p:cNvPr id="6" name="Управляющая кнопка: &quot;На главную&quot; 5">
            <a:hlinkClick r:id="rId4" action="ppaction://hlinksldjump" highlightClick="1"/>
            <a:extLst>
              <a:ext uri="{FF2B5EF4-FFF2-40B4-BE49-F238E27FC236}">
                <a16:creationId xmlns:a16="http://schemas.microsoft.com/office/drawing/2014/main" id="{C31E9D6B-6DAF-4EC7-B463-30E9D6960EF6}"/>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hlinkClick r:id="" action="ppaction://hlinkshowjump?jump=nextslide"/>
            <a:extLst>
              <a:ext uri="{FF2B5EF4-FFF2-40B4-BE49-F238E27FC236}">
                <a16:creationId xmlns:a16="http://schemas.microsoft.com/office/drawing/2014/main" id="{EE7A4CF6-6368-4710-B03C-5F1DB483D119}"/>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hlinkClick r:id="" action="ppaction://hlinkshowjump?jump=previousslide"/>
            <a:extLst>
              <a:ext uri="{FF2B5EF4-FFF2-40B4-BE49-F238E27FC236}">
                <a16:creationId xmlns:a16="http://schemas.microsoft.com/office/drawing/2014/main" id="{112900A9-7A11-416C-A4BE-F3B02630BAA1}"/>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изогнутая вниз 8">
            <a:hlinkClick r:id="rId5" action="ppaction://hlinksldjump"/>
            <a:extLst>
              <a:ext uri="{FF2B5EF4-FFF2-40B4-BE49-F238E27FC236}">
                <a16:creationId xmlns:a16="http://schemas.microsoft.com/office/drawing/2014/main" id="{8F12724B-C1C8-4371-9AB8-44C93B33C8B1}"/>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431641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E4ACF4D-11E0-403C-AC1D-73599C095C63}"/>
              </a:ext>
            </a:extLst>
          </p:cNvPr>
          <p:cNvPicPr>
            <a:picLocks noChangeAspect="1"/>
          </p:cNvPicPr>
          <p:nvPr/>
        </p:nvPicPr>
        <p:blipFill>
          <a:blip r:embed="rId2"/>
          <a:stretch>
            <a:fillRect/>
          </a:stretch>
        </p:blipFill>
        <p:spPr>
          <a:xfrm>
            <a:off x="32425" y="0"/>
            <a:ext cx="12159575" cy="6858000"/>
          </a:xfrm>
          <a:prstGeom prst="rect">
            <a:avLst/>
          </a:prstGeom>
        </p:spPr>
      </p:pic>
      <p:sp>
        <p:nvSpPr>
          <p:cNvPr id="2" name="Заголовок 1">
            <a:extLst>
              <a:ext uri="{FF2B5EF4-FFF2-40B4-BE49-F238E27FC236}">
                <a16:creationId xmlns:a16="http://schemas.microsoft.com/office/drawing/2014/main" id="{A5631338-96BB-4E3D-B3B9-62A325B5FD9A}"/>
              </a:ext>
            </a:extLst>
          </p:cNvPr>
          <p:cNvSpPr>
            <a:spLocks noGrp="1"/>
          </p:cNvSpPr>
          <p:nvPr>
            <p:ph type="title"/>
          </p:nvPr>
        </p:nvSpPr>
        <p:spPr>
          <a:xfrm>
            <a:off x="4576879" y="1212968"/>
            <a:ext cx="7096332" cy="1185591"/>
          </a:xfrm>
        </p:spPr>
        <p:txBody>
          <a:bodyPr>
            <a:noAutofit/>
          </a:bodyPr>
          <a:lstStyle/>
          <a:p>
            <a:r>
              <a:rPr lang="ru-RU" sz="1800" dirty="0">
                <a:latin typeface="Lucida Console" panose="020B0609040504020204" pitchFamily="49" charset="0"/>
              </a:rPr>
              <a:t>Быков, Василий Владимирович.</a:t>
            </a:r>
            <a:br>
              <a:rPr lang="ru-RU" sz="1800" dirty="0">
                <a:latin typeface="Lucida Console" panose="020B0609040504020204" pitchFamily="49" charset="0"/>
              </a:rPr>
            </a:br>
            <a:r>
              <a:rPr lang="ru-RU" sz="1800" dirty="0">
                <a:latin typeface="Lucida Console" panose="020B0609040504020204" pitchFamily="49" charset="0"/>
              </a:rPr>
              <a:t>    Волчья яма : повести и рассказы : Пер. с белорус. / В. Быков ; Предисл. Л. Лазарева. - М. : Текст ; [Б. м.] : Журн. "Дружба народов", 2001. - 335 с. - ISBN 5-7516-0264-1.- Текст : непосредственный.</a:t>
            </a:r>
            <a:br>
              <a:rPr lang="ru-RU" sz="1800" dirty="0"/>
            </a:br>
            <a:endParaRPr lang="ru-RU" sz="1800" dirty="0"/>
          </a:p>
        </p:txBody>
      </p:sp>
      <p:sp>
        <p:nvSpPr>
          <p:cNvPr id="3" name="Объект 2">
            <a:extLst>
              <a:ext uri="{FF2B5EF4-FFF2-40B4-BE49-F238E27FC236}">
                <a16:creationId xmlns:a16="http://schemas.microsoft.com/office/drawing/2014/main" id="{199209CD-30FA-4E11-AB8E-0DA2DCDF68BF}"/>
              </a:ext>
            </a:extLst>
          </p:cNvPr>
          <p:cNvSpPr>
            <a:spLocks noGrp="1"/>
          </p:cNvSpPr>
          <p:nvPr>
            <p:ph idx="1"/>
          </p:nvPr>
        </p:nvSpPr>
        <p:spPr>
          <a:xfrm>
            <a:off x="4481629" y="2673801"/>
            <a:ext cx="7050860" cy="4275946"/>
          </a:xfrm>
        </p:spPr>
        <p:txBody>
          <a:bodyPr>
            <a:normAutofit/>
          </a:bodyPr>
          <a:lstStyle/>
          <a:p>
            <a:pPr marL="0" indent="432000" algn="just">
              <a:spcBef>
                <a:spcPts val="0"/>
              </a:spcBef>
              <a:buNone/>
            </a:pPr>
            <a:r>
              <a:rPr lang="ru-RU" sz="1800" dirty="0">
                <a:latin typeface="Lucida Console" panose="020B0609040504020204" pitchFamily="49" charset="0"/>
              </a:rPr>
              <a:t>Книга известного белорусского писателя Василя Быкова, участника Великой Отечественной войны, лауреата Ленинской премии,</a:t>
            </a:r>
          </a:p>
          <a:p>
            <a:pPr marL="0" indent="432000" algn="just">
              <a:spcBef>
                <a:spcPts val="0"/>
              </a:spcBef>
              <a:buNone/>
            </a:pPr>
            <a:r>
              <a:rPr lang="ru-RU" sz="1800" dirty="0">
                <a:latin typeface="Lucida Console" panose="020B0609040504020204" pitchFamily="49" charset="0"/>
              </a:rPr>
              <a:t>Государственных премий СССР и Белоруссии, премии «Триумф», повествует о трагических годах войны и сложностях сегодняшней нашей жизни, о шкурничестве, предательстве, о непреходящих усилиях людей в поиске ответа на вечный вопрос - как жить по правде.</a:t>
            </a:r>
          </a:p>
        </p:txBody>
      </p:sp>
      <p:pic>
        <p:nvPicPr>
          <p:cNvPr id="4" name="Рисунок 3">
            <a:extLst>
              <a:ext uri="{FF2B5EF4-FFF2-40B4-BE49-F238E27FC236}">
                <a16:creationId xmlns:a16="http://schemas.microsoft.com/office/drawing/2014/main" id="{4AD6E9FB-E09C-44E8-BBF2-D857AA67BB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46285" y="1602989"/>
            <a:ext cx="2696394" cy="3971107"/>
          </a:xfrm>
          <a:prstGeom prst="rect">
            <a:avLst/>
          </a:prstGeom>
          <a:noFill/>
        </p:spPr>
      </p:pic>
      <p:sp>
        <p:nvSpPr>
          <p:cNvPr id="6" name="Управляющая кнопка: &quot;На главную&quot; 5">
            <a:hlinkClick r:id="rId4" action="ppaction://hlinksldjump" highlightClick="1"/>
            <a:extLst>
              <a:ext uri="{FF2B5EF4-FFF2-40B4-BE49-F238E27FC236}">
                <a16:creationId xmlns:a16="http://schemas.microsoft.com/office/drawing/2014/main" id="{F2447358-F735-49E4-95AD-CDCC53563B20}"/>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hlinkClick r:id="" action="ppaction://hlinkshowjump?jump=nextslide"/>
            <a:extLst>
              <a:ext uri="{FF2B5EF4-FFF2-40B4-BE49-F238E27FC236}">
                <a16:creationId xmlns:a16="http://schemas.microsoft.com/office/drawing/2014/main" id="{EEBEF422-742E-4BC2-B558-48B51B5599C2}"/>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hlinkClick r:id="" action="ppaction://hlinkshowjump?jump=previousslide"/>
            <a:extLst>
              <a:ext uri="{FF2B5EF4-FFF2-40B4-BE49-F238E27FC236}">
                <a16:creationId xmlns:a16="http://schemas.microsoft.com/office/drawing/2014/main" id="{2BF71205-0784-4792-BC1A-C9FEA97A5EA0}"/>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изогнутая вниз 8">
            <a:hlinkClick r:id="rId5" action="ppaction://hlinksldjump"/>
            <a:extLst>
              <a:ext uri="{FF2B5EF4-FFF2-40B4-BE49-F238E27FC236}">
                <a16:creationId xmlns:a16="http://schemas.microsoft.com/office/drawing/2014/main" id="{A4CE5145-B6DF-449E-80B7-F74DF1FA153D}"/>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95878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774B0D7-9154-49B2-85D4-CFC9F4CCF4CA}"/>
              </a:ext>
            </a:extLst>
          </p:cNvPr>
          <p:cNvPicPr>
            <a:picLocks noChangeAspect="1"/>
          </p:cNvPicPr>
          <p:nvPr/>
        </p:nvPicPr>
        <p:blipFill>
          <a:blip r:embed="rId2"/>
          <a:stretch>
            <a:fillRect/>
          </a:stretch>
        </p:blipFill>
        <p:spPr>
          <a:xfrm>
            <a:off x="16212" y="0"/>
            <a:ext cx="12159575" cy="6858000"/>
          </a:xfrm>
          <a:prstGeom prst="rect">
            <a:avLst/>
          </a:prstGeom>
        </p:spPr>
      </p:pic>
      <p:sp>
        <p:nvSpPr>
          <p:cNvPr id="2" name="Заголовок 1">
            <a:extLst>
              <a:ext uri="{FF2B5EF4-FFF2-40B4-BE49-F238E27FC236}">
                <a16:creationId xmlns:a16="http://schemas.microsoft.com/office/drawing/2014/main" id="{FBAACE8B-AD8F-44B6-84E0-8BC9543B909B}"/>
              </a:ext>
            </a:extLst>
          </p:cNvPr>
          <p:cNvSpPr>
            <a:spLocks noGrp="1"/>
          </p:cNvSpPr>
          <p:nvPr>
            <p:ph type="title"/>
          </p:nvPr>
        </p:nvSpPr>
        <p:spPr>
          <a:xfrm>
            <a:off x="4456590" y="719319"/>
            <a:ext cx="6897209" cy="1550761"/>
          </a:xfrm>
        </p:spPr>
        <p:txBody>
          <a:bodyPr>
            <a:normAutofit/>
          </a:bodyPr>
          <a:lstStyle/>
          <a:p>
            <a:r>
              <a:rPr lang="ru-RU" sz="1800" dirty="0">
                <a:latin typeface="Lucida Console" panose="020B0609040504020204" pitchFamily="49" charset="0"/>
              </a:rPr>
              <a:t>Васильев, Борис Львович.</a:t>
            </a:r>
            <a:br>
              <a:rPr lang="ru-RU" sz="1800" dirty="0">
                <a:latin typeface="Lucida Console" panose="020B0609040504020204" pitchFamily="49" charset="0"/>
              </a:rPr>
            </a:br>
            <a:r>
              <a:rPr lang="ru-RU" sz="1800" dirty="0">
                <a:latin typeface="Lucida Console" panose="020B0609040504020204" pitchFamily="49" charset="0"/>
              </a:rPr>
              <a:t>    А зори здесь тихие... : [повести] / Борис Васильев. - Москва : Комсомольская правда ; Санкт-Петербург : Амфора, 2011. - 285, [2] с. - Текст : непосредственный.</a:t>
            </a:r>
            <a:endParaRPr lang="ru-RU" dirty="0">
              <a:latin typeface="Lucida Console" panose="020B0609040504020204" pitchFamily="49" charset="0"/>
            </a:endParaRPr>
          </a:p>
        </p:txBody>
      </p:sp>
      <p:sp>
        <p:nvSpPr>
          <p:cNvPr id="3" name="Объект 2">
            <a:extLst>
              <a:ext uri="{FF2B5EF4-FFF2-40B4-BE49-F238E27FC236}">
                <a16:creationId xmlns:a16="http://schemas.microsoft.com/office/drawing/2014/main" id="{1EFE4C9A-B458-47E0-80B9-96183B11030F}"/>
              </a:ext>
            </a:extLst>
          </p:cNvPr>
          <p:cNvSpPr>
            <a:spLocks noGrp="1"/>
          </p:cNvSpPr>
          <p:nvPr>
            <p:ph idx="1"/>
          </p:nvPr>
        </p:nvSpPr>
        <p:spPr>
          <a:xfrm>
            <a:off x="4456590" y="2506662"/>
            <a:ext cx="6897210" cy="4351338"/>
          </a:xfrm>
        </p:spPr>
        <p:txBody>
          <a:bodyPr>
            <a:normAutofit/>
          </a:bodyPr>
          <a:lstStyle/>
          <a:p>
            <a:pPr marL="0" indent="432000" algn="just">
              <a:spcBef>
                <a:spcPts val="0"/>
              </a:spcBef>
              <a:buNone/>
            </a:pPr>
            <a:r>
              <a:rPr lang="ru-RU" sz="1800" dirty="0">
                <a:latin typeface="Lucida Console" panose="020B0609040504020204" pitchFamily="49" charset="0"/>
              </a:rPr>
              <a:t>А зори здесь тихие — пронзительная повесть Бориса Васильева, события которой происходят в дни Великой Отечественной войны. Старшина Васков командует группой, состоящей из пяти девушек-зенитчиц. Это серьёзная Рита и кокетливая Женя, интеллигентная Соня и трудолюбивая Лиза. Самая младшая — сирота Галя, безудержная фантазёрка и романтик. Судьбы героинь сходятся в одной точке, откуда нет возврата — в глухом лесном краю, где маленькому отряду предстоит вступить в неравный бой с немецкими диверсантами. Драматичный сюжет и яркие персонажи оставят глубокий отпечаток в сердцах читателей.</a:t>
            </a:r>
          </a:p>
        </p:txBody>
      </p:sp>
      <p:pic>
        <p:nvPicPr>
          <p:cNvPr id="4" name="Рисунок 3">
            <a:extLst>
              <a:ext uri="{FF2B5EF4-FFF2-40B4-BE49-F238E27FC236}">
                <a16:creationId xmlns:a16="http://schemas.microsoft.com/office/drawing/2014/main" id="{AD1D08EA-27C7-47FC-8B9F-0ACD4B367B07}"/>
              </a:ext>
            </a:extLst>
          </p:cNvPr>
          <p:cNvPicPr>
            <a:picLocks noChangeAspect="1"/>
          </p:cNvPicPr>
          <p:nvPr/>
        </p:nvPicPr>
        <p:blipFill>
          <a:blip r:embed="rId3"/>
          <a:stretch>
            <a:fillRect/>
          </a:stretch>
        </p:blipFill>
        <p:spPr>
          <a:xfrm>
            <a:off x="1294549" y="1389606"/>
            <a:ext cx="2625829" cy="4078787"/>
          </a:xfrm>
          <a:prstGeom prst="rect">
            <a:avLst/>
          </a:prstGeom>
        </p:spPr>
      </p:pic>
      <p:sp>
        <p:nvSpPr>
          <p:cNvPr id="6" name="Управляющая кнопка: &quot;На главную&quot; 5">
            <a:hlinkClick r:id="rId4" action="ppaction://hlinksldjump" highlightClick="1"/>
            <a:extLst>
              <a:ext uri="{FF2B5EF4-FFF2-40B4-BE49-F238E27FC236}">
                <a16:creationId xmlns:a16="http://schemas.microsoft.com/office/drawing/2014/main" id="{E51782B9-E025-4458-A499-6CF08DEF666A}"/>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hlinkClick r:id="" action="ppaction://hlinkshowjump?jump=nextslide"/>
            <a:extLst>
              <a:ext uri="{FF2B5EF4-FFF2-40B4-BE49-F238E27FC236}">
                <a16:creationId xmlns:a16="http://schemas.microsoft.com/office/drawing/2014/main" id="{EF6B6143-42A2-4251-87EB-3F1663F7144E}"/>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hlinkClick r:id="" action="ppaction://hlinkshowjump?jump=previousslide"/>
            <a:extLst>
              <a:ext uri="{FF2B5EF4-FFF2-40B4-BE49-F238E27FC236}">
                <a16:creationId xmlns:a16="http://schemas.microsoft.com/office/drawing/2014/main" id="{75FD7BB0-6088-406F-83B2-3625360CEADA}"/>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изогнутая вниз 8">
            <a:hlinkClick r:id="rId5" action="ppaction://hlinksldjump"/>
            <a:extLst>
              <a:ext uri="{FF2B5EF4-FFF2-40B4-BE49-F238E27FC236}">
                <a16:creationId xmlns:a16="http://schemas.microsoft.com/office/drawing/2014/main" id="{69142FD1-DB6F-44BC-B1E3-8FE7890CE33C}"/>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65712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CC569E-A494-402A-91EC-96D0AAF3221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A38BAA7-3372-4E34-9CD3-DAD71EC168C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04F9B9FB-270F-438B-BAC1-441A57AE952E}"/>
              </a:ext>
            </a:extLst>
          </p:cNvPr>
          <p:cNvPicPr>
            <a:picLocks noChangeAspect="1"/>
          </p:cNvPicPr>
          <p:nvPr/>
        </p:nvPicPr>
        <p:blipFill>
          <a:blip r:embed="rId3"/>
          <a:stretch>
            <a:fillRect/>
          </a:stretch>
        </p:blipFill>
        <p:spPr>
          <a:xfrm>
            <a:off x="16212" y="0"/>
            <a:ext cx="12159575" cy="6858000"/>
          </a:xfrm>
          <a:prstGeom prst="rect">
            <a:avLst/>
          </a:prstGeom>
        </p:spPr>
      </p:pic>
      <p:pic>
        <p:nvPicPr>
          <p:cNvPr id="5" name="Picture 2" descr="Picture background">
            <a:extLst>
              <a:ext uri="{FF2B5EF4-FFF2-40B4-BE49-F238E27FC236}">
                <a16:creationId xmlns:a16="http://schemas.microsoft.com/office/drawing/2014/main" id="{23E4A194-8849-4BC7-ACD6-264C29051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16" y="3665334"/>
            <a:ext cx="10174665" cy="3884083"/>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a:extLst>
              <a:ext uri="{FF2B5EF4-FFF2-40B4-BE49-F238E27FC236}">
                <a16:creationId xmlns:a16="http://schemas.microsoft.com/office/drawing/2014/main" id="{81850C34-09B3-45D9-B20D-D7CF0198DED0}"/>
              </a:ext>
            </a:extLst>
          </p:cNvPr>
          <p:cNvSpPr txBox="1">
            <a:spLocks/>
          </p:cNvSpPr>
          <p:nvPr/>
        </p:nvSpPr>
        <p:spPr>
          <a:xfrm>
            <a:off x="838199" y="829843"/>
            <a:ext cx="10515600" cy="177802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latin typeface="Lucida Console" panose="020B0609040504020204" pitchFamily="49" charset="0"/>
              </a:rPr>
              <a:t>Письма с фронта</a:t>
            </a:r>
          </a:p>
          <a:p>
            <a:pPr indent="432000" algn="just">
              <a:lnSpc>
                <a:spcPct val="110000"/>
              </a:lnSpc>
              <a:spcBef>
                <a:spcPts val="0"/>
              </a:spcBef>
            </a:pPr>
            <a:r>
              <a:rPr lang="ru-RU" sz="2100" dirty="0">
                <a:latin typeface="Lucida Console" panose="020B0609040504020204" pitchFamily="49" charset="0"/>
              </a:rPr>
              <a:t>В отдельном разделе «Письма с фронта» представлено уникальное собрание писем, написанных солдатами и офицерами Красной Армии своим родным и близким. Эти письма – не просто исторические документы, а живые свидетельства человеческих судеб. В них находят отражение страх и надежда, любовь и тоска, радость от небольших побед и боль от потерь. Письма рассказывают о тяжелых условиях жизни на фронте, о товариществе и взаимовыручке солдат, о мечтах о мире и о любви к родным, к своей земле.</a:t>
            </a:r>
          </a:p>
          <a:p>
            <a:endParaRPr lang="ru-RU" sz="2000" b="1" dirty="0">
              <a:latin typeface="Lucida Console" panose="020B0609040504020204" pitchFamily="49" charset="0"/>
            </a:endParaRPr>
          </a:p>
          <a:p>
            <a:endParaRPr lang="ru-RU" sz="2000" b="1" dirty="0">
              <a:latin typeface="Lucida Console" panose="020B0609040504020204" pitchFamily="49" charset="0"/>
            </a:endParaRPr>
          </a:p>
          <a:p>
            <a:endParaRPr lang="ru-RU" sz="1800" b="1" dirty="0">
              <a:latin typeface="Lucida Console" panose="020B0609040504020204" pitchFamily="49" charset="0"/>
            </a:endParaRPr>
          </a:p>
          <a:p>
            <a:endParaRPr lang="ru-RU" sz="1800" dirty="0"/>
          </a:p>
          <a:p>
            <a:endParaRPr lang="ru-RU" sz="1800" dirty="0"/>
          </a:p>
        </p:txBody>
      </p:sp>
      <p:pic>
        <p:nvPicPr>
          <p:cNvPr id="10" name="Рисунок 9">
            <a:hlinkClick r:id="rId5" action="ppaction://hlinksldjump"/>
            <a:extLst>
              <a:ext uri="{FF2B5EF4-FFF2-40B4-BE49-F238E27FC236}">
                <a16:creationId xmlns:a16="http://schemas.microsoft.com/office/drawing/2014/main" id="{E3300889-50AE-439A-953E-07018B01459B}"/>
              </a:ext>
            </a:extLst>
          </p:cNvPr>
          <p:cNvPicPr>
            <a:picLocks noChangeAspect="1"/>
          </p:cNvPicPr>
          <p:nvPr/>
        </p:nvPicPr>
        <p:blipFill>
          <a:blip r:embed="rId6"/>
          <a:stretch>
            <a:fillRect/>
          </a:stretch>
        </p:blipFill>
        <p:spPr>
          <a:xfrm>
            <a:off x="2318662" y="3574776"/>
            <a:ext cx="1485802" cy="2326938"/>
          </a:xfrm>
          <a:prstGeom prst="rect">
            <a:avLst/>
          </a:prstGeom>
        </p:spPr>
      </p:pic>
      <p:pic>
        <p:nvPicPr>
          <p:cNvPr id="12" name="Рисунок 11">
            <a:hlinkClick r:id="rId7" action="ppaction://hlinksldjump"/>
            <a:extLst>
              <a:ext uri="{FF2B5EF4-FFF2-40B4-BE49-F238E27FC236}">
                <a16:creationId xmlns:a16="http://schemas.microsoft.com/office/drawing/2014/main" id="{CE5226C5-DD5D-4051-98BF-1D080CF2B72B}"/>
              </a:ext>
            </a:extLst>
          </p:cNvPr>
          <p:cNvPicPr>
            <a:picLocks noChangeAspect="1"/>
          </p:cNvPicPr>
          <p:nvPr/>
        </p:nvPicPr>
        <p:blipFill>
          <a:blip r:embed="rId8"/>
          <a:stretch>
            <a:fillRect/>
          </a:stretch>
        </p:blipFill>
        <p:spPr>
          <a:xfrm>
            <a:off x="4136488" y="3548191"/>
            <a:ext cx="1548518" cy="2359356"/>
          </a:xfrm>
          <a:prstGeom prst="rect">
            <a:avLst/>
          </a:prstGeom>
        </p:spPr>
      </p:pic>
      <p:pic>
        <p:nvPicPr>
          <p:cNvPr id="13" name="Рисунок 12">
            <a:hlinkClick r:id="rId9" action="ppaction://hlinksldjump"/>
            <a:extLst>
              <a:ext uri="{FF2B5EF4-FFF2-40B4-BE49-F238E27FC236}">
                <a16:creationId xmlns:a16="http://schemas.microsoft.com/office/drawing/2014/main" id="{5A28D81A-0489-44DE-B88A-DC51EBD6DD02}"/>
              </a:ext>
            </a:extLst>
          </p:cNvPr>
          <p:cNvPicPr>
            <a:picLocks noChangeAspect="1"/>
          </p:cNvPicPr>
          <p:nvPr/>
        </p:nvPicPr>
        <p:blipFill>
          <a:blip r:embed="rId10"/>
          <a:stretch>
            <a:fillRect/>
          </a:stretch>
        </p:blipFill>
        <p:spPr>
          <a:xfrm>
            <a:off x="6016879" y="3530691"/>
            <a:ext cx="1631907" cy="2371023"/>
          </a:xfrm>
          <a:prstGeom prst="rect">
            <a:avLst/>
          </a:prstGeom>
        </p:spPr>
      </p:pic>
      <p:pic>
        <p:nvPicPr>
          <p:cNvPr id="14" name="Рисунок 13">
            <a:hlinkClick r:id="rId11" action="ppaction://hlinksldjump"/>
            <a:extLst>
              <a:ext uri="{FF2B5EF4-FFF2-40B4-BE49-F238E27FC236}">
                <a16:creationId xmlns:a16="http://schemas.microsoft.com/office/drawing/2014/main" id="{BC99C9CA-6461-418A-A3AF-98E611692E98}"/>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8167189" y="3562722"/>
            <a:ext cx="1631907" cy="2371023"/>
          </a:xfrm>
          <a:prstGeom prst="rect">
            <a:avLst/>
          </a:prstGeom>
          <a:noFill/>
        </p:spPr>
      </p:pic>
      <p:sp>
        <p:nvSpPr>
          <p:cNvPr id="11" name="Управляющая кнопка: &quot;На главную&quot; 10">
            <a:hlinkClick r:id="rId13" action="ppaction://hlinksldjump" highlightClick="1"/>
            <a:extLst>
              <a:ext uri="{FF2B5EF4-FFF2-40B4-BE49-F238E27FC236}">
                <a16:creationId xmlns:a16="http://schemas.microsoft.com/office/drawing/2014/main" id="{C4904683-B19E-4C96-AC23-FAACDA39CA6A}"/>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a:hlinkClick r:id="" action="ppaction://hlinkshowjump?jump=nextslide"/>
            <a:extLst>
              <a:ext uri="{FF2B5EF4-FFF2-40B4-BE49-F238E27FC236}">
                <a16:creationId xmlns:a16="http://schemas.microsoft.com/office/drawing/2014/main" id="{E107FD62-3240-40DB-8AE9-4B6F4443EEA1}"/>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лево 15">
            <a:hlinkClick r:id="" action="ppaction://hlinkshowjump?jump=previousslide"/>
            <a:extLst>
              <a:ext uri="{FF2B5EF4-FFF2-40B4-BE49-F238E27FC236}">
                <a16:creationId xmlns:a16="http://schemas.microsoft.com/office/drawing/2014/main" id="{68F42D69-7802-4367-B5EA-44077AD75CB5}"/>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9530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D94E5-3268-452C-9691-FDA128B9D81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A234E56-BAB2-4F8E-8C79-1CD840EBCFB7}"/>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EE796F1-A3E7-4650-BE21-26446988C447}"/>
              </a:ext>
            </a:extLst>
          </p:cNvPr>
          <p:cNvPicPr>
            <a:picLocks noChangeAspect="1"/>
          </p:cNvPicPr>
          <p:nvPr/>
        </p:nvPicPr>
        <p:blipFill>
          <a:blip r:embed="rId2"/>
          <a:stretch>
            <a:fillRect/>
          </a:stretch>
        </p:blipFill>
        <p:spPr>
          <a:xfrm>
            <a:off x="16212" y="0"/>
            <a:ext cx="12159575" cy="6858000"/>
          </a:xfrm>
          <a:prstGeom prst="rect">
            <a:avLst/>
          </a:prstGeom>
        </p:spPr>
      </p:pic>
      <p:pic>
        <p:nvPicPr>
          <p:cNvPr id="5" name="Рисунок 4">
            <a:extLst>
              <a:ext uri="{FF2B5EF4-FFF2-40B4-BE49-F238E27FC236}">
                <a16:creationId xmlns:a16="http://schemas.microsoft.com/office/drawing/2014/main" id="{17166F2C-8C2A-48A1-96D0-A6960B5B61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13814" y="1144588"/>
            <a:ext cx="2950210" cy="4622165"/>
          </a:xfrm>
          <a:prstGeom prst="rect">
            <a:avLst/>
          </a:prstGeom>
          <a:noFill/>
        </p:spPr>
      </p:pic>
      <p:sp>
        <p:nvSpPr>
          <p:cNvPr id="6" name="Заголовок 1">
            <a:extLst>
              <a:ext uri="{FF2B5EF4-FFF2-40B4-BE49-F238E27FC236}">
                <a16:creationId xmlns:a16="http://schemas.microsoft.com/office/drawing/2014/main" id="{D1F0581C-BB3B-4FE1-AF8B-59504471E952}"/>
              </a:ext>
            </a:extLst>
          </p:cNvPr>
          <p:cNvSpPr txBox="1">
            <a:spLocks/>
          </p:cNvSpPr>
          <p:nvPr/>
        </p:nvSpPr>
        <p:spPr>
          <a:xfrm>
            <a:off x="4850674" y="719320"/>
            <a:ext cx="6503126" cy="1336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600" dirty="0" err="1">
                <a:latin typeface="Lucida Console" panose="020B0609040504020204" pitchFamily="49" charset="0"/>
              </a:rPr>
              <a:t>Царфис</a:t>
            </a:r>
            <a:r>
              <a:rPr lang="ru-RU" sz="1600" dirty="0">
                <a:latin typeface="Lucida Console" panose="020B0609040504020204" pitchFamily="49" charset="0"/>
              </a:rPr>
              <a:t>, Петр Григорьевич.</a:t>
            </a:r>
          </a:p>
          <a:p>
            <a:r>
              <a:rPr lang="ru-RU" sz="1600" dirty="0">
                <a:latin typeface="Lucida Console" panose="020B0609040504020204" pitchFamily="49" charset="0"/>
              </a:rPr>
              <a:t>    Записки военного врача : научно-популярная литература / П. Г. </a:t>
            </a:r>
            <a:r>
              <a:rPr lang="ru-RU" sz="1600" dirty="0" err="1">
                <a:latin typeface="Lucida Console" panose="020B0609040504020204" pitchFamily="49" charset="0"/>
              </a:rPr>
              <a:t>Царфис</a:t>
            </a:r>
            <a:r>
              <a:rPr lang="ru-RU" sz="1600" dirty="0">
                <a:latin typeface="Lucida Console" panose="020B0609040504020204" pitchFamily="49" charset="0"/>
              </a:rPr>
              <a:t>. - Москва : Московский рабочий, 1984. - 222, [2] с., [16] л. ил. – Текст: непосредственный</a:t>
            </a:r>
            <a:endParaRPr lang="ru-RU" sz="3600" dirty="0">
              <a:latin typeface="Lucida Console" panose="020B0609040504020204" pitchFamily="49" charset="0"/>
            </a:endParaRPr>
          </a:p>
        </p:txBody>
      </p:sp>
      <p:sp>
        <p:nvSpPr>
          <p:cNvPr id="7" name="Объект 2">
            <a:extLst>
              <a:ext uri="{FF2B5EF4-FFF2-40B4-BE49-F238E27FC236}">
                <a16:creationId xmlns:a16="http://schemas.microsoft.com/office/drawing/2014/main" id="{B2F520FC-C67B-4ACB-AA4B-C351D2C5F45B}"/>
              </a:ext>
            </a:extLst>
          </p:cNvPr>
          <p:cNvSpPr txBox="1">
            <a:spLocks/>
          </p:cNvSpPr>
          <p:nvPr/>
        </p:nvSpPr>
        <p:spPr>
          <a:xfrm>
            <a:off x="4801688" y="2247902"/>
            <a:ext cx="65521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lnSpc>
                <a:spcPct val="100000"/>
              </a:lnSpc>
              <a:spcBef>
                <a:spcPts val="0"/>
              </a:spcBef>
              <a:buNone/>
            </a:pPr>
            <a:r>
              <a:rPr lang="ru-RU" sz="1600" dirty="0">
                <a:latin typeface="Lucida Console" panose="020B0609040504020204" pitchFamily="49" charset="0"/>
              </a:rPr>
              <a:t>Среди огромной массы воспоминаний участников Великой Отечественной войны особняком стоят воспоминания медиков - санинструкторов, санитаров, медсестер, военных хирургов и фронтовых врачей. Эти люди спасали жизни раненых и сами несли большие потери - за годы войны 85 тысяч медиков погибли и пропали без вести. </a:t>
            </a:r>
          </a:p>
          <a:p>
            <a:pPr marL="0" indent="432000" algn="just">
              <a:lnSpc>
                <a:spcPct val="100000"/>
              </a:lnSpc>
              <a:spcBef>
                <a:spcPts val="0"/>
              </a:spcBef>
              <a:buNone/>
            </a:pPr>
            <a:r>
              <a:rPr lang="ru-RU" sz="1600" dirty="0">
                <a:latin typeface="Lucida Console" panose="020B0609040504020204" pitchFamily="49" charset="0"/>
              </a:rPr>
              <a:t>В этой книге рассказывается о медиках в военных шинелях, об их нелегком и самоотверженном труде в годы Великой Отечественной войны. К ним принадлежал и ее автор — врач-хирург, начальник фронтового госпиталя, после войны доктор медицинских наук, профессор. Он пишет о том, что видел и пережил, о своих коллегах, о всех тех, кто был причастен к спасению раненых бойцов и командиров.</a:t>
            </a: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EB577A93-2B08-43F9-BEE9-FB982847C15D}"/>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DED4DA3A-A3AF-4BE1-990C-C0EE26282BD8}"/>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721710CA-32C4-4C18-8BBF-5B614BC1EDBE}"/>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5" action="ppaction://hlinksldjump"/>
            <a:extLst>
              <a:ext uri="{FF2B5EF4-FFF2-40B4-BE49-F238E27FC236}">
                <a16:creationId xmlns:a16="http://schemas.microsoft.com/office/drawing/2014/main" id="{9657D7F9-399F-491A-8D0F-3CC2C3B41E56}"/>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0967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542F12-56A1-47ED-8B6D-ECF73AB8508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338B04C-2F13-40AB-9367-42A9ABDB6B2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233E87A7-6104-4AF9-B03A-639ED1C896AD}"/>
              </a:ext>
            </a:extLst>
          </p:cNvPr>
          <p:cNvPicPr>
            <a:picLocks noChangeAspect="1"/>
          </p:cNvPicPr>
          <p:nvPr/>
        </p:nvPicPr>
        <p:blipFill>
          <a:blip r:embed="rId2"/>
          <a:stretch>
            <a:fillRect/>
          </a:stretch>
        </p:blipFill>
        <p:spPr>
          <a:xfrm>
            <a:off x="16212" y="0"/>
            <a:ext cx="12159575" cy="6858000"/>
          </a:xfrm>
          <a:prstGeom prst="rect">
            <a:avLst/>
          </a:prstGeom>
        </p:spPr>
      </p:pic>
      <p:pic>
        <p:nvPicPr>
          <p:cNvPr id="5" name="Рисунок 4">
            <a:extLst>
              <a:ext uri="{FF2B5EF4-FFF2-40B4-BE49-F238E27FC236}">
                <a16:creationId xmlns:a16="http://schemas.microsoft.com/office/drawing/2014/main" id="{D2EF335F-0982-4F06-89B7-8F8FE8B56B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28023" y="1027906"/>
            <a:ext cx="3095625" cy="4717415"/>
          </a:xfrm>
          <a:prstGeom prst="rect">
            <a:avLst/>
          </a:prstGeom>
          <a:noFill/>
        </p:spPr>
      </p:pic>
      <p:sp>
        <p:nvSpPr>
          <p:cNvPr id="6" name="Заголовок 1">
            <a:extLst>
              <a:ext uri="{FF2B5EF4-FFF2-40B4-BE49-F238E27FC236}">
                <a16:creationId xmlns:a16="http://schemas.microsoft.com/office/drawing/2014/main" id="{5F0E7A9B-2CA0-4764-8B06-34E620BD90CC}"/>
              </a:ext>
            </a:extLst>
          </p:cNvPr>
          <p:cNvSpPr txBox="1">
            <a:spLocks/>
          </p:cNvSpPr>
          <p:nvPr/>
        </p:nvSpPr>
        <p:spPr>
          <a:xfrm>
            <a:off x="4944289" y="548822"/>
            <a:ext cx="6409509" cy="1336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dirty="0">
                <a:latin typeface="Lucida Console" panose="020B0609040504020204" pitchFamily="49" charset="0"/>
              </a:rPr>
              <a:t>   Последние письма с фронта : сборник / Г. А. </a:t>
            </a:r>
            <a:r>
              <a:rPr lang="ru-RU" sz="1800" dirty="0" err="1">
                <a:latin typeface="Lucida Console" panose="020B0609040504020204" pitchFamily="49" charset="0"/>
              </a:rPr>
              <a:t>Стефановский</a:t>
            </a:r>
            <a:r>
              <a:rPr lang="ru-RU" sz="1800" dirty="0">
                <a:latin typeface="Lucida Console" panose="020B0609040504020204" pitchFamily="49" charset="0"/>
              </a:rPr>
              <a:t>. - Москва : Воениздат, 1991. - 416. - Текст : непосредственный.</a:t>
            </a:r>
          </a:p>
        </p:txBody>
      </p:sp>
      <p:sp>
        <p:nvSpPr>
          <p:cNvPr id="7" name="Объект 2">
            <a:extLst>
              <a:ext uri="{FF2B5EF4-FFF2-40B4-BE49-F238E27FC236}">
                <a16:creationId xmlns:a16="http://schemas.microsoft.com/office/drawing/2014/main" id="{4AC1D109-C3EC-45F3-B2D6-DEA5BF946E2F}"/>
              </a:ext>
            </a:extLst>
          </p:cNvPr>
          <p:cNvSpPr txBox="1">
            <a:spLocks/>
          </p:cNvSpPr>
          <p:nvPr/>
        </p:nvSpPr>
        <p:spPr>
          <a:xfrm>
            <a:off x="4944288" y="1936625"/>
            <a:ext cx="6409509" cy="2899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spcBef>
                <a:spcPts val="0"/>
              </a:spcBef>
              <a:buNone/>
            </a:pPr>
            <a:r>
              <a:rPr lang="ru-RU" sz="1800" dirty="0">
                <a:latin typeface="Lucida Console" panose="020B0609040504020204" pitchFamily="49" charset="0"/>
              </a:rPr>
              <a:t>Последние письма не вернувшихся с войны... Впервые они собраны в пятитомном издании, где прослежено то, что стояло за скупыми строками, адресованными родным и близким с фронта, из партизанских отрядов, из подполья и фашистских застенков. Многие судьбы прослеживаются в издании, судьбы погибших и тех, кому посылали они свои последние весточки.</a:t>
            </a:r>
          </a:p>
          <a:p>
            <a:pPr marL="0" indent="0" algn="just">
              <a:buNone/>
            </a:pPr>
            <a:endParaRPr lang="ru-RU" sz="1800" dirty="0">
              <a:latin typeface="Lucida Console" panose="020B0609040504020204" pitchFamily="49" charset="0"/>
            </a:endParaRP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6FEF3C00-6A75-4D01-88ED-4234FE28DE69}"/>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A54C0CD6-76A4-48D7-B1CD-9490237FE1B5}"/>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0F4EDD85-6852-4C61-B142-1E36E0E66572}"/>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5" action="ppaction://hlinksldjump"/>
            <a:extLst>
              <a:ext uri="{FF2B5EF4-FFF2-40B4-BE49-F238E27FC236}">
                <a16:creationId xmlns:a16="http://schemas.microsoft.com/office/drawing/2014/main" id="{85DBFF41-9187-49C1-A27F-09125E460874}"/>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07481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7B71B-C8CB-486D-B4B8-093181DE4FA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7CDFCB7-274A-4C12-B792-47B78D837539}"/>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D63EB15-1591-4A38-806E-A7C436CE5CC9}"/>
              </a:ext>
            </a:extLst>
          </p:cNvPr>
          <p:cNvPicPr>
            <a:picLocks noChangeAspect="1"/>
          </p:cNvPicPr>
          <p:nvPr/>
        </p:nvPicPr>
        <p:blipFill>
          <a:blip r:embed="rId2"/>
          <a:stretch>
            <a:fillRect/>
          </a:stretch>
        </p:blipFill>
        <p:spPr>
          <a:xfrm>
            <a:off x="32425" y="0"/>
            <a:ext cx="12159575" cy="6858000"/>
          </a:xfrm>
          <a:prstGeom prst="rect">
            <a:avLst/>
          </a:prstGeom>
        </p:spPr>
      </p:pic>
      <p:pic>
        <p:nvPicPr>
          <p:cNvPr id="5" name="Рисунок 4" descr="Picture background">
            <a:extLst>
              <a:ext uri="{FF2B5EF4-FFF2-40B4-BE49-F238E27FC236}">
                <a16:creationId xmlns:a16="http://schemas.microsoft.com/office/drawing/2014/main" id="{BB223404-F828-462A-B122-20CF110A3C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54566" y="1253331"/>
            <a:ext cx="3119799" cy="4351338"/>
          </a:xfrm>
          <a:prstGeom prst="rect">
            <a:avLst/>
          </a:prstGeom>
          <a:noFill/>
          <a:ln>
            <a:noFill/>
          </a:ln>
        </p:spPr>
      </p:pic>
      <p:sp>
        <p:nvSpPr>
          <p:cNvPr id="6" name="Заголовок 1">
            <a:extLst>
              <a:ext uri="{FF2B5EF4-FFF2-40B4-BE49-F238E27FC236}">
                <a16:creationId xmlns:a16="http://schemas.microsoft.com/office/drawing/2014/main" id="{89208440-A437-49AF-81DD-B4C60F5D186A}"/>
              </a:ext>
            </a:extLst>
          </p:cNvPr>
          <p:cNvSpPr txBox="1">
            <a:spLocks/>
          </p:cNvSpPr>
          <p:nvPr/>
        </p:nvSpPr>
        <p:spPr>
          <a:xfrm>
            <a:off x="4876801" y="699660"/>
            <a:ext cx="6973388"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dirty="0">
                <a:latin typeface="Lucida Console" panose="020B0609040504020204" pitchFamily="49" charset="0"/>
              </a:rPr>
              <a:t>   Письма с фронта любимым... : сборник писем и воспоминаний военных лет / Г. Н. Белоглазова. - Барнаул : А.Р.Т., 2007. - 383 с. - Текст : непосредственный.</a:t>
            </a:r>
            <a:endParaRPr lang="ru-RU" dirty="0">
              <a:latin typeface="Lucida Console" panose="020B0609040504020204" pitchFamily="49" charset="0"/>
            </a:endParaRPr>
          </a:p>
        </p:txBody>
      </p:sp>
      <p:sp>
        <p:nvSpPr>
          <p:cNvPr id="7" name="Объект 2">
            <a:extLst>
              <a:ext uri="{FF2B5EF4-FFF2-40B4-BE49-F238E27FC236}">
                <a16:creationId xmlns:a16="http://schemas.microsoft.com/office/drawing/2014/main" id="{F2ABAE59-0405-4227-B4B7-EE8B211835CC}"/>
              </a:ext>
            </a:extLst>
          </p:cNvPr>
          <p:cNvSpPr txBox="1">
            <a:spLocks/>
          </p:cNvSpPr>
          <p:nvPr/>
        </p:nvSpPr>
        <p:spPr>
          <a:xfrm>
            <a:off x="4876801" y="2385358"/>
            <a:ext cx="6476999" cy="2717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spcBef>
                <a:spcPts val="0"/>
              </a:spcBef>
              <a:buNone/>
            </a:pPr>
            <a:r>
              <a:rPr lang="ru-RU" sz="1800" dirty="0">
                <a:latin typeface="Lucida Console" panose="020B0609040504020204" pitchFamily="49" charset="0"/>
              </a:rPr>
              <a:t>В сборнике — порядка 1000 материалов: письма, воспоминания тех, кому они были адресованы, а также документы (извещения о смерти, вещевые книги). Авторы писем в трудных испытаниях сохранили любовь к близким людям, верность. Многие письма до сих пор бережно хранятся в семьях.</a:t>
            </a: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2F4E4293-C988-4F24-B49A-BA7A17162524}"/>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A02CE613-10C5-4FF7-B027-B2A4F130ACE3}"/>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2937EAC5-581C-4795-84E6-12385F6A7E23}"/>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5" action="ppaction://hlinksldjump"/>
            <a:extLst>
              <a:ext uri="{FF2B5EF4-FFF2-40B4-BE49-F238E27FC236}">
                <a16:creationId xmlns:a16="http://schemas.microsoft.com/office/drawing/2014/main" id="{0DA59139-241D-41DA-A286-220A7C090893}"/>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471579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B3E9D-0176-48B7-A6C0-C5454EB7C9F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5FC9AF9-580B-4C81-A8E2-8D949AE73FE8}"/>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9CFC8F7-0A9F-40DD-AE7A-F5FEC2DFB959}"/>
              </a:ext>
            </a:extLst>
          </p:cNvPr>
          <p:cNvPicPr>
            <a:picLocks noChangeAspect="1"/>
          </p:cNvPicPr>
          <p:nvPr/>
        </p:nvPicPr>
        <p:blipFill>
          <a:blip r:embed="rId2"/>
          <a:stretch>
            <a:fillRect/>
          </a:stretch>
        </p:blipFill>
        <p:spPr>
          <a:xfrm>
            <a:off x="32425" y="0"/>
            <a:ext cx="12159575" cy="6858000"/>
          </a:xfrm>
          <a:prstGeom prst="rect">
            <a:avLst/>
          </a:prstGeom>
        </p:spPr>
      </p:pic>
      <p:pic>
        <p:nvPicPr>
          <p:cNvPr id="5" name="Рисунок 4">
            <a:extLst>
              <a:ext uri="{FF2B5EF4-FFF2-40B4-BE49-F238E27FC236}">
                <a16:creationId xmlns:a16="http://schemas.microsoft.com/office/drawing/2014/main" id="{34825547-9EB6-4AC5-9E67-9252888519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1161" y="1144588"/>
            <a:ext cx="3327627" cy="4879386"/>
          </a:xfrm>
          <a:prstGeom prst="rect">
            <a:avLst/>
          </a:prstGeom>
          <a:noFill/>
        </p:spPr>
      </p:pic>
      <p:sp>
        <p:nvSpPr>
          <p:cNvPr id="6" name="Заголовок 1">
            <a:extLst>
              <a:ext uri="{FF2B5EF4-FFF2-40B4-BE49-F238E27FC236}">
                <a16:creationId xmlns:a16="http://schemas.microsoft.com/office/drawing/2014/main" id="{FA029287-2CB9-4300-A433-00D6251AB9D4}"/>
              </a:ext>
            </a:extLst>
          </p:cNvPr>
          <p:cNvSpPr txBox="1">
            <a:spLocks/>
          </p:cNvSpPr>
          <p:nvPr/>
        </p:nvSpPr>
        <p:spPr>
          <a:xfrm>
            <a:off x="4914289" y="369207"/>
            <a:ext cx="620703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dirty="0">
                <a:latin typeface="Lucida Console" panose="020B0609040504020204" pitchFamily="49" charset="0"/>
              </a:rPr>
              <a:t>   Письма огненных лет : сборник / П. Я. Матвеев; под ред. А. Н. Невского. - Барнаул : Алтайское книжное изд-во, 1975. - 302, [2] с. - Текст : непосредственный.</a:t>
            </a:r>
            <a:endParaRPr lang="ru-RU" dirty="0">
              <a:latin typeface="Lucida Console" panose="020B0609040504020204" pitchFamily="49" charset="0"/>
            </a:endParaRPr>
          </a:p>
        </p:txBody>
      </p:sp>
      <p:sp>
        <p:nvSpPr>
          <p:cNvPr id="7" name="Объект 2">
            <a:extLst>
              <a:ext uri="{FF2B5EF4-FFF2-40B4-BE49-F238E27FC236}">
                <a16:creationId xmlns:a16="http://schemas.microsoft.com/office/drawing/2014/main" id="{AB3A63AA-0E9B-431C-B9BB-0D19E655DDFF}"/>
              </a:ext>
            </a:extLst>
          </p:cNvPr>
          <p:cNvSpPr txBox="1">
            <a:spLocks/>
          </p:cNvSpPr>
          <p:nvPr/>
        </p:nvSpPr>
        <p:spPr>
          <a:xfrm>
            <a:off x="4914288" y="1932293"/>
            <a:ext cx="6439511" cy="3754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spcBef>
                <a:spcPts val="0"/>
              </a:spcBef>
              <a:buNone/>
            </a:pPr>
            <a:r>
              <a:rPr lang="ru-RU" sz="1800" dirty="0">
                <a:latin typeface="Lucida Console" panose="020B0609040504020204" pitchFamily="49" charset="0"/>
              </a:rPr>
              <a:t>В сборник вошли письма военных лет, хранящиеся в фондах Музея Северо-Западного фронта в г. Старая Русса. Они написаны бойцами Северо-Западного фронта, воевавшими на старорусской земле в годы Великой Отечественной войны. Их писали </a:t>
            </a:r>
            <a:r>
              <a:rPr lang="ru-RU" sz="1800" dirty="0" err="1">
                <a:latin typeface="Lucida Console" panose="020B0609040504020204" pitchFamily="49" charset="0"/>
              </a:rPr>
              <a:t>рушане</a:t>
            </a:r>
            <a:r>
              <a:rPr lang="ru-RU" sz="1800" dirty="0">
                <a:latin typeface="Lucida Console" panose="020B0609040504020204" pitchFamily="49" charset="0"/>
              </a:rPr>
              <a:t> с других фронтов, из Партизанского края и подполья, из эвакуации и немецкого плена. Личные письма, адресованные родителям, женам, детям, землякам, друзьям-однополчанам и командирам, являются историческими документами, живыми свидетельствами «огненных лет». Многие из писем публикуются впервые. </a:t>
            </a: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10A7DDBD-6A80-4B10-B8F8-C3D05E2644E7}"/>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F8A73C43-5D1B-4C06-B8D6-DA45BE6F3B82}"/>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6BC97D40-9794-42D6-998C-886CA299B242}"/>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5" action="ppaction://hlinksldjump"/>
            <a:extLst>
              <a:ext uri="{FF2B5EF4-FFF2-40B4-BE49-F238E27FC236}">
                <a16:creationId xmlns:a16="http://schemas.microsoft.com/office/drawing/2014/main" id="{CA861224-C72E-4B57-9CA6-2CA3A971AAB5}"/>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08319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09AF89-DA45-4220-8B7A-D0A35110CE7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82FF9A4-0767-4CD1-8740-9C3619B401D9}"/>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69F2A294-39EE-410E-B832-3E93A5E8095C}"/>
              </a:ext>
            </a:extLst>
          </p:cNvPr>
          <p:cNvPicPr>
            <a:picLocks noChangeAspect="1"/>
          </p:cNvPicPr>
          <p:nvPr/>
        </p:nvPicPr>
        <p:blipFill>
          <a:blip r:embed="rId2"/>
          <a:stretch>
            <a:fillRect/>
          </a:stretch>
        </p:blipFill>
        <p:spPr>
          <a:xfrm>
            <a:off x="16212" y="0"/>
            <a:ext cx="12159575" cy="6858000"/>
          </a:xfrm>
          <a:prstGeom prst="rect">
            <a:avLst/>
          </a:prstGeom>
        </p:spPr>
      </p:pic>
      <p:pic>
        <p:nvPicPr>
          <p:cNvPr id="5" name="Picture 6" descr="Picture background">
            <a:extLst>
              <a:ext uri="{FF2B5EF4-FFF2-40B4-BE49-F238E27FC236}">
                <a16:creationId xmlns:a16="http://schemas.microsoft.com/office/drawing/2014/main" id="{48ADF648-4ED4-4ADD-8A96-E5E6C4FBE1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09" b="96094" l="9961" r="89844">
                        <a14:foregroundMark x1="13672" y1="7910" x2="37012" y2="8203"/>
                        <a14:foregroundMark x1="37012" y1="8203" x2="50175" y2="7006"/>
                        <a14:foregroundMark x1="81390" y1="6141" x2="88281" y2="7520"/>
                        <a14:foregroundMark x1="85449" y1="94238" x2="85449" y2="94238"/>
                        <a14:foregroundMark x1="17383" y1="94922" x2="17383" y2="94922"/>
                        <a14:foregroundMark x1="85449" y1="96094" x2="85449" y2="96094"/>
                        <a14:foregroundMark x1="63220" y1="4654" x2="52051" y2="3809"/>
                        <a14:backgroundMark x1="50781" y1="6055" x2="81445" y2="6055"/>
                        <a14:backgroundMark x1="24121" y1="93066" x2="75586" y2="93066"/>
                      </a14:backgroundRemoval>
                    </a14:imgEffect>
                  </a14:imgLayer>
                </a14:imgProps>
              </a:ext>
              <a:ext uri="{28A0092B-C50C-407E-A947-70E740481C1C}">
                <a14:useLocalDpi xmlns:a14="http://schemas.microsoft.com/office/drawing/2010/main" val="0"/>
              </a:ext>
            </a:extLst>
          </a:blip>
          <a:srcRect/>
          <a:stretch>
            <a:fillRect/>
          </a:stretch>
        </p:blipFill>
        <p:spPr bwMode="auto">
          <a:xfrm>
            <a:off x="2379213" y="90995"/>
            <a:ext cx="6676010" cy="667601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hlinkClick r:id="rId5" action="ppaction://hlinksldjump"/>
            <a:extLst>
              <a:ext uri="{FF2B5EF4-FFF2-40B4-BE49-F238E27FC236}">
                <a16:creationId xmlns:a16="http://schemas.microsoft.com/office/drawing/2014/main" id="{7D2CBC5A-CB19-4DC5-AC66-ACC55FE295D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00" b="96375" l="10000" r="90000">
                        <a14:foregroundMark x1="19500" y1="4875" x2="82375" y2="6875"/>
                        <a14:foregroundMark x1="74625" y1="3500" x2="32750" y2="3500"/>
                        <a14:foregroundMark x1="81375" y1="12250" x2="79000" y2="90750"/>
                        <a14:foregroundMark x1="69875" y1="96375" x2="17125" y2="92000"/>
                      </a14:backgroundRemoval>
                    </a14:imgEffect>
                  </a14:imgLayer>
                </a14:imgProps>
              </a:ext>
            </a:extLst>
          </a:blip>
          <a:stretch>
            <a:fillRect/>
          </a:stretch>
        </p:blipFill>
        <p:spPr>
          <a:xfrm>
            <a:off x="3445630" y="1179873"/>
            <a:ext cx="1339434" cy="1326721"/>
          </a:xfrm>
          <a:prstGeom prst="rect">
            <a:avLst/>
          </a:prstGeom>
        </p:spPr>
      </p:pic>
      <p:pic>
        <p:nvPicPr>
          <p:cNvPr id="7" name="Рисунок 6">
            <a:hlinkClick r:id="rId8" action="ppaction://hlinksldjump"/>
            <a:extLst>
              <a:ext uri="{FF2B5EF4-FFF2-40B4-BE49-F238E27FC236}">
                <a16:creationId xmlns:a16="http://schemas.microsoft.com/office/drawing/2014/main" id="{A687E794-E2F7-4966-9601-4D5F01DDE437}"/>
              </a:ext>
            </a:extLst>
          </p:cNvPr>
          <p:cNvPicPr>
            <a:picLocks noChangeAspect="1"/>
          </p:cNvPicPr>
          <p:nvPr/>
        </p:nvPicPr>
        <p:blipFill>
          <a:blip r:embed="rId9"/>
          <a:stretch>
            <a:fillRect/>
          </a:stretch>
        </p:blipFill>
        <p:spPr>
          <a:xfrm>
            <a:off x="4695442" y="1212832"/>
            <a:ext cx="911610" cy="1283919"/>
          </a:xfrm>
          <a:prstGeom prst="rect">
            <a:avLst/>
          </a:prstGeom>
        </p:spPr>
      </p:pic>
      <p:pic>
        <p:nvPicPr>
          <p:cNvPr id="8" name="Рисунок 7">
            <a:hlinkClick r:id="rId10" action="ppaction://hlinksldjump"/>
            <a:extLst>
              <a:ext uri="{FF2B5EF4-FFF2-40B4-BE49-F238E27FC236}">
                <a16:creationId xmlns:a16="http://schemas.microsoft.com/office/drawing/2014/main" id="{E2F8D726-8676-49B2-940B-D02954E9BD58}"/>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5776152" y="1212832"/>
            <a:ext cx="911611" cy="1293762"/>
          </a:xfrm>
          <a:prstGeom prst="rect">
            <a:avLst/>
          </a:prstGeom>
          <a:noFill/>
        </p:spPr>
      </p:pic>
      <p:pic>
        <p:nvPicPr>
          <p:cNvPr id="9" name="Рисунок 8">
            <a:hlinkClick r:id="rId12" action="ppaction://hlinksldjump"/>
            <a:extLst>
              <a:ext uri="{FF2B5EF4-FFF2-40B4-BE49-F238E27FC236}">
                <a16:creationId xmlns:a16="http://schemas.microsoft.com/office/drawing/2014/main" id="{5E2DF911-A94D-41BC-AAD9-4B075DCF760F}"/>
              </a:ext>
            </a:extLst>
          </p:cNvPr>
          <p:cNvPicPr/>
          <p:nvPr/>
        </p:nvPicPr>
        <p:blipFill rotWithShape="1">
          <a:blip r:embed="rId13" cstate="print">
            <a:extLst>
              <a:ext uri="{BEBA8EAE-BF5A-486C-A8C5-ECC9F3942E4B}">
                <a14:imgProps xmlns:a14="http://schemas.microsoft.com/office/drawing/2010/main">
                  <a14:imgLayer r:embed="rId14">
                    <a14:imgEffect>
                      <a14:backgroundRemoval t="6926" b="96970" l="3161" r="97989">
                        <a14:foregroundMark x1="3161" y1="5736" x2="66810" y2="59848"/>
                        <a14:foregroundMark x1="66810" y1="59848" x2="92529" y2="95887"/>
                        <a14:foregroundMark x1="92529" y1="95887" x2="93534" y2="96320"/>
                        <a14:foregroundMark x1="4310" y1="96429" x2="68391" y2="23052"/>
                        <a14:foregroundMark x1="68391" y1="23052" x2="94971" y2="9199"/>
                        <a14:foregroundMark x1="4167" y1="6818" x2="33477" y2="6602"/>
                        <a14:foregroundMark x1="33477" y1="6602" x2="85201" y2="8874"/>
                        <a14:foregroundMark x1="85201" y1="8874" x2="94971" y2="8442"/>
                        <a14:foregroundMark x1="4310" y1="7251" x2="9339" y2="90801"/>
                        <a14:foregroundMark x1="9339" y1="90801" x2="12500" y2="92532"/>
                        <a14:foregroundMark x1="18103" y1="92641" x2="56609" y2="89286"/>
                        <a14:foregroundMark x1="56609" y1="89286" x2="65948" y2="86364"/>
                        <a14:foregroundMark x1="81466" y1="26082" x2="92960" y2="71970"/>
                        <a14:foregroundMark x1="95546" y1="13420" x2="97989" y2="59632"/>
                        <a14:foregroundMark x1="97989" y1="59632" x2="96839" y2="61905"/>
                        <a14:foregroundMark x1="38793" y1="10714" x2="59052" y2="14935"/>
                        <a14:foregroundMark x1="10345" y1="37554" x2="15230" y2="67316"/>
                        <a14:foregroundMark x1="32328" y1="32576" x2="37644" y2="47078"/>
                        <a14:foregroundMark x1="31753" y1="42749" x2="26293" y2="53680"/>
                        <a14:foregroundMark x1="3879" y1="6926" x2="7184" y2="89502"/>
                        <a14:foregroundMark x1="7184" y1="89502" x2="8190" y2="91775"/>
                        <a14:foregroundMark x1="7184" y1="95887" x2="60489" y2="92100"/>
                        <a14:foregroundMark x1="60489" y1="92100" x2="60632" y2="92100"/>
                        <a14:foregroundMark x1="59052" y1="94481" x2="33908" y2="96970"/>
                        <a14:foregroundMark x1="33908" y1="96970" x2="29454" y2="96104"/>
                        <a14:foregroundMark x1="3161" y1="23593" x2="3161" y2="23593"/>
                        <a14:foregroundMark x1="96121" y1="7035" x2="4454" y2="6926"/>
                      </a14:backgroundRemoval>
                    </a14:imgEffect>
                  </a14:imgLayer>
                </a14:imgProps>
              </a:ext>
              <a:ext uri="{28A0092B-C50C-407E-A947-70E740481C1C}">
                <a14:useLocalDpi xmlns:a14="http://schemas.microsoft.com/office/drawing/2010/main" val="0"/>
              </a:ext>
            </a:extLst>
          </a:blip>
          <a:srcRect r="2545" b="1832"/>
          <a:stretch/>
        </p:blipFill>
        <p:spPr bwMode="auto">
          <a:xfrm>
            <a:off x="6856864" y="1144588"/>
            <a:ext cx="1002667" cy="1338857"/>
          </a:xfrm>
          <a:prstGeom prst="rect">
            <a:avLst/>
          </a:prstGeom>
          <a:noFill/>
        </p:spPr>
      </p:pic>
      <p:pic>
        <p:nvPicPr>
          <p:cNvPr id="11" name="Рисунок 10">
            <a:hlinkClick r:id="rId15" action="ppaction://hlinksldjump"/>
            <a:extLst>
              <a:ext uri="{FF2B5EF4-FFF2-40B4-BE49-F238E27FC236}">
                <a16:creationId xmlns:a16="http://schemas.microsoft.com/office/drawing/2014/main" id="{FE4FA446-C20B-475E-9D11-F5F1FE2DD164}"/>
              </a:ext>
            </a:extLst>
          </p:cNvPr>
          <p:cNvPicPr>
            <a:picLocks noChangeAspect="1"/>
          </p:cNvPicPr>
          <p:nvPr/>
        </p:nvPicPr>
        <p:blipFill>
          <a:blip r:embed="rId16"/>
          <a:stretch>
            <a:fillRect/>
          </a:stretch>
        </p:blipFill>
        <p:spPr>
          <a:xfrm>
            <a:off x="4695442" y="2777920"/>
            <a:ext cx="911610" cy="1427041"/>
          </a:xfrm>
          <a:prstGeom prst="rect">
            <a:avLst/>
          </a:prstGeom>
        </p:spPr>
      </p:pic>
      <p:pic>
        <p:nvPicPr>
          <p:cNvPr id="12" name="Рисунок 11">
            <a:hlinkClick r:id="rId17" action="ppaction://hlinksldjump"/>
            <a:extLst>
              <a:ext uri="{FF2B5EF4-FFF2-40B4-BE49-F238E27FC236}">
                <a16:creationId xmlns:a16="http://schemas.microsoft.com/office/drawing/2014/main" id="{E8893A44-75CB-45AC-B230-DF94F8B37244}"/>
              </a:ext>
            </a:extLst>
          </p:cNvPr>
          <p:cNvPicPr/>
          <p:nvPr/>
        </p:nvPicPr>
        <p:blipFill rotWithShape="1">
          <a:blip r:embed="rId18">
            <a:extLst>
              <a:ext uri="{28A0092B-C50C-407E-A947-70E740481C1C}">
                <a14:useLocalDpi xmlns:a14="http://schemas.microsoft.com/office/drawing/2010/main" val="0"/>
              </a:ext>
            </a:extLst>
          </a:blip>
          <a:srcRect l="22214" r="22214"/>
          <a:stretch/>
        </p:blipFill>
        <p:spPr bwMode="auto">
          <a:xfrm>
            <a:off x="3658539" y="2757112"/>
            <a:ext cx="927725" cy="1468659"/>
          </a:xfrm>
          <a:prstGeom prst="rect">
            <a:avLst/>
          </a:prstGeom>
          <a:noFill/>
        </p:spPr>
      </p:pic>
      <p:pic>
        <p:nvPicPr>
          <p:cNvPr id="13" name="Рисунок 12">
            <a:hlinkClick r:id="rId19" action="ppaction://hlinksldjump"/>
            <a:extLst>
              <a:ext uri="{FF2B5EF4-FFF2-40B4-BE49-F238E27FC236}">
                <a16:creationId xmlns:a16="http://schemas.microsoft.com/office/drawing/2014/main" id="{70FC5C90-8E9E-4617-9DAA-C017CD24A79A}"/>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5752713" y="2757112"/>
            <a:ext cx="921704" cy="1427040"/>
          </a:xfrm>
          <a:prstGeom prst="rect">
            <a:avLst/>
          </a:prstGeom>
          <a:noFill/>
        </p:spPr>
      </p:pic>
      <p:pic>
        <p:nvPicPr>
          <p:cNvPr id="14" name="Рисунок 13">
            <a:hlinkClick r:id="rId21" action="ppaction://hlinksldjump"/>
            <a:extLst>
              <a:ext uri="{FF2B5EF4-FFF2-40B4-BE49-F238E27FC236}">
                <a16:creationId xmlns:a16="http://schemas.microsoft.com/office/drawing/2014/main" id="{2BEE7338-66DA-49FD-9D16-69845CEB1281}"/>
              </a:ext>
            </a:extLst>
          </p:cNvPr>
          <p:cNvPicPr>
            <a:picLocks noChangeAspect="1"/>
          </p:cNvPicPr>
          <p:nvPr/>
        </p:nvPicPr>
        <p:blipFill>
          <a:blip r:embed="rId22"/>
          <a:stretch>
            <a:fillRect/>
          </a:stretch>
        </p:blipFill>
        <p:spPr>
          <a:xfrm>
            <a:off x="6871331" y="2777920"/>
            <a:ext cx="952374" cy="1427040"/>
          </a:xfrm>
          <a:prstGeom prst="rect">
            <a:avLst/>
          </a:prstGeom>
        </p:spPr>
      </p:pic>
      <p:pic>
        <p:nvPicPr>
          <p:cNvPr id="15" name="Рисунок 14">
            <a:hlinkClick r:id="rId23" action="ppaction://hlinksldjump"/>
            <a:extLst>
              <a:ext uri="{FF2B5EF4-FFF2-40B4-BE49-F238E27FC236}">
                <a16:creationId xmlns:a16="http://schemas.microsoft.com/office/drawing/2014/main" id="{2BFB6676-315D-4B4A-82E0-40567099278E}"/>
              </a:ext>
            </a:extLst>
          </p:cNvPr>
          <p:cNvPicPr>
            <a:picLocks noChangeAspect="1"/>
          </p:cNvPicPr>
          <p:nvPr/>
        </p:nvPicPr>
        <p:blipFill>
          <a:blip r:embed="rId24"/>
          <a:stretch>
            <a:fillRect/>
          </a:stretch>
        </p:blipFill>
        <p:spPr>
          <a:xfrm>
            <a:off x="3699282" y="4419904"/>
            <a:ext cx="935050" cy="1464397"/>
          </a:xfrm>
          <a:prstGeom prst="rect">
            <a:avLst/>
          </a:prstGeom>
        </p:spPr>
      </p:pic>
      <p:pic>
        <p:nvPicPr>
          <p:cNvPr id="16" name="Рисунок 15">
            <a:hlinkClick r:id="rId25" action="ppaction://hlinksldjump"/>
            <a:extLst>
              <a:ext uri="{FF2B5EF4-FFF2-40B4-BE49-F238E27FC236}">
                <a16:creationId xmlns:a16="http://schemas.microsoft.com/office/drawing/2014/main" id="{E0CC3F84-A9EE-46BE-948C-807732B42F8D}"/>
              </a:ext>
            </a:extLst>
          </p:cNvPr>
          <p:cNvPicPr>
            <a:picLocks noChangeAspect="1"/>
          </p:cNvPicPr>
          <p:nvPr/>
        </p:nvPicPr>
        <p:blipFill>
          <a:blip r:embed="rId26"/>
          <a:stretch>
            <a:fillRect/>
          </a:stretch>
        </p:blipFill>
        <p:spPr>
          <a:xfrm>
            <a:off x="4723918" y="4411516"/>
            <a:ext cx="935050" cy="1481171"/>
          </a:xfrm>
          <a:prstGeom prst="rect">
            <a:avLst/>
          </a:prstGeom>
        </p:spPr>
      </p:pic>
      <p:pic>
        <p:nvPicPr>
          <p:cNvPr id="17" name="Рисунок 16">
            <a:hlinkClick r:id="rId27" action="ppaction://hlinksldjump"/>
            <a:extLst>
              <a:ext uri="{FF2B5EF4-FFF2-40B4-BE49-F238E27FC236}">
                <a16:creationId xmlns:a16="http://schemas.microsoft.com/office/drawing/2014/main" id="{411D1AD9-3379-4226-8B73-7FF04F5FF0FD}"/>
              </a:ext>
            </a:extLst>
          </p:cNvPr>
          <p:cNvPicPr>
            <a:picLocks noChangeAspect="1"/>
          </p:cNvPicPr>
          <p:nvPr/>
        </p:nvPicPr>
        <p:blipFill>
          <a:blip r:embed="rId28"/>
          <a:stretch>
            <a:fillRect/>
          </a:stretch>
        </p:blipFill>
        <p:spPr>
          <a:xfrm>
            <a:off x="5776152" y="4431384"/>
            <a:ext cx="935050" cy="1467044"/>
          </a:xfrm>
          <a:prstGeom prst="rect">
            <a:avLst/>
          </a:prstGeom>
        </p:spPr>
      </p:pic>
      <p:pic>
        <p:nvPicPr>
          <p:cNvPr id="18" name="Рисунок 17">
            <a:hlinkClick r:id="rId29" action="ppaction://hlinksldjump"/>
            <a:extLst>
              <a:ext uri="{FF2B5EF4-FFF2-40B4-BE49-F238E27FC236}">
                <a16:creationId xmlns:a16="http://schemas.microsoft.com/office/drawing/2014/main" id="{FAF32D50-0628-40FA-96BC-F1FA15113558}"/>
              </a:ext>
            </a:extLst>
          </p:cNvPr>
          <p:cNvPicPr/>
          <p:nvPr/>
        </p:nvPicPr>
        <p:blipFill>
          <a:blip r:embed="rId30">
            <a:extLst>
              <a:ext uri="{28A0092B-C50C-407E-A947-70E740481C1C}">
                <a14:useLocalDpi xmlns:a14="http://schemas.microsoft.com/office/drawing/2010/main" val="0"/>
              </a:ext>
            </a:extLst>
          </a:blip>
          <a:srcRect/>
          <a:stretch>
            <a:fillRect/>
          </a:stretch>
        </p:blipFill>
        <p:spPr bwMode="auto">
          <a:xfrm>
            <a:off x="6840468" y="4417257"/>
            <a:ext cx="996583" cy="1495298"/>
          </a:xfrm>
          <a:prstGeom prst="rect">
            <a:avLst/>
          </a:prstGeom>
          <a:noFill/>
        </p:spPr>
      </p:pic>
      <p:sp>
        <p:nvSpPr>
          <p:cNvPr id="19" name="Управляющая кнопка: &quot;На главную&quot; 18">
            <a:hlinkClick r:id="rId31" action="ppaction://hlinksldjump" highlightClick="1"/>
            <a:extLst>
              <a:ext uri="{FF2B5EF4-FFF2-40B4-BE49-F238E27FC236}">
                <a16:creationId xmlns:a16="http://schemas.microsoft.com/office/drawing/2014/main" id="{9972B55B-F6B4-4963-AC54-269BE19570DE}"/>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a:hlinkClick r:id="" action="ppaction://hlinkshowjump?jump=nextslide"/>
            <a:extLst>
              <a:ext uri="{FF2B5EF4-FFF2-40B4-BE49-F238E27FC236}">
                <a16:creationId xmlns:a16="http://schemas.microsoft.com/office/drawing/2014/main" id="{B2E8B6C3-EBA9-4D54-8D70-3D53A84F780D}"/>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лево 20">
            <a:hlinkClick r:id="" action="ppaction://hlinkshowjump?jump=previousslide"/>
            <a:extLst>
              <a:ext uri="{FF2B5EF4-FFF2-40B4-BE49-F238E27FC236}">
                <a16:creationId xmlns:a16="http://schemas.microsoft.com/office/drawing/2014/main" id="{DA0D4E6C-4E7E-4593-8081-B92026BAF37F}"/>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142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BB70A5B-48A7-43C5-840D-711E1B234AFB}"/>
              </a:ext>
            </a:extLst>
          </p:cNvPr>
          <p:cNvPicPr>
            <a:picLocks noChangeAspect="1"/>
          </p:cNvPicPr>
          <p:nvPr/>
        </p:nvPicPr>
        <p:blipFill>
          <a:blip r:embed="rId2"/>
          <a:stretch>
            <a:fillRect/>
          </a:stretch>
        </p:blipFill>
        <p:spPr>
          <a:xfrm>
            <a:off x="-1" y="-18854"/>
            <a:ext cx="12192001" cy="6876854"/>
          </a:xfrm>
          <a:prstGeom prst="rect">
            <a:avLst/>
          </a:prstGeom>
        </p:spPr>
      </p:pic>
      <p:sp>
        <p:nvSpPr>
          <p:cNvPr id="3" name="Объект 2">
            <a:extLst>
              <a:ext uri="{FF2B5EF4-FFF2-40B4-BE49-F238E27FC236}">
                <a16:creationId xmlns:a16="http://schemas.microsoft.com/office/drawing/2014/main" id="{D55AFEDC-ABDC-49A3-B01B-0A3803B1E1E8}"/>
              </a:ext>
            </a:extLst>
          </p:cNvPr>
          <p:cNvSpPr>
            <a:spLocks noGrp="1"/>
          </p:cNvSpPr>
          <p:nvPr>
            <p:ph idx="1"/>
          </p:nvPr>
        </p:nvSpPr>
        <p:spPr>
          <a:xfrm>
            <a:off x="838199" y="636016"/>
            <a:ext cx="10515600" cy="5649373"/>
          </a:xfrm>
        </p:spPr>
        <p:txBody>
          <a:bodyPr>
            <a:normAutofit/>
          </a:bodyPr>
          <a:lstStyle/>
          <a:p>
            <a:pPr marL="0" indent="432000" algn="just">
              <a:buNone/>
            </a:pPr>
            <a:r>
              <a:rPr lang="ru-RU" sz="1800" dirty="0">
                <a:latin typeface="Lucida Sans Unicode" panose="020B0602030504020204" pitchFamily="34" charset="0"/>
                <a:cs typeface="Lucida Sans Unicode" panose="020B0602030504020204" pitchFamily="34" charset="0"/>
              </a:rPr>
              <a:t>Президент Российской Федерации В.В. Путин объявил 2025 год - Годом защитника Отечества </a:t>
            </a:r>
            <a:r>
              <a:rPr lang="ru-RU" sz="1800" b="1" dirty="0">
                <a:latin typeface="Lucida Sans Unicode" panose="020B0602030504020204" pitchFamily="34" charset="0"/>
                <a:cs typeface="Lucida Sans Unicode" panose="020B0602030504020204" pitchFamily="34" charset="0"/>
              </a:rPr>
              <a:t>и 80-летия Победы в Великой Отечественной войне 1941-1945 годов</a:t>
            </a:r>
            <a:r>
              <a:rPr lang="ru-RU" sz="1800" dirty="0">
                <a:latin typeface="Lucida Sans Unicode" panose="020B0602030504020204" pitchFamily="34" charset="0"/>
                <a:cs typeface="Lucida Sans Unicode" panose="020B0602030504020204" pitchFamily="34" charset="0"/>
              </a:rPr>
              <a:t>. Этот год станет данью уважения к ратному подвигу всех, кто сражался за Родину в разные исторические эпохи, а также нынешним героям – участникам специальной военной операции. Тематика года отражает приоритеты современной России, такие как патриотизм, преемственность поколений и уважение к защитникам Родины во все времена.  </a:t>
            </a:r>
            <a:r>
              <a:rPr lang="ru-RU" sz="1800" dirty="0" err="1">
                <a:latin typeface="Lucida Sans Unicode" panose="020B0602030504020204" pitchFamily="34" charset="0"/>
                <a:cs typeface="Lucida Sans Unicode" panose="020B0602030504020204" pitchFamily="34" charset="0"/>
              </a:rPr>
              <a:t>В</a:t>
            </a:r>
            <a:r>
              <a:rPr lang="ru-RU" sz="1800" dirty="0">
                <a:latin typeface="Lucida Sans Unicode" panose="020B0602030504020204" pitchFamily="34" charset="0"/>
                <a:cs typeface="Lucida Sans Unicode" panose="020B0602030504020204" pitchFamily="34" charset="0"/>
              </a:rPr>
              <a:t> связи с объявлением 2025 года особым, библиотеки и культурные учреждения начали активную работу по патриотическому воспитанию граждан. Одним из первых шагов стало открытие круглогодичной выставки под названием "И память книга оживит". Выставка состоит из трех разделов, каждый из которых посвящен определенной тематике. Виртуальная выставка позволяет каждому желающему ознакомиться с представленными изданиями, не выходя из дома. Приятного просмотра!</a:t>
            </a:r>
          </a:p>
          <a:p>
            <a:pPr marL="0" indent="0">
              <a:buNone/>
            </a:pPr>
            <a:endParaRPr lang="ru-RU" sz="1800" dirty="0">
              <a:latin typeface="Lucida Sans Unicode" panose="020B0602030504020204" pitchFamily="34" charset="0"/>
              <a:cs typeface="Lucida Sans Unicode" panose="020B0602030504020204" pitchFamily="34" charset="0"/>
            </a:endParaRPr>
          </a:p>
          <a:p>
            <a:pPr marL="0" indent="0">
              <a:buNone/>
            </a:pPr>
            <a:endParaRPr lang="ru-RU" sz="1800" dirty="0"/>
          </a:p>
          <a:p>
            <a:pPr marL="0" indent="0">
              <a:buNone/>
            </a:pPr>
            <a:r>
              <a:rPr lang="ru-RU" sz="1800" b="1" dirty="0"/>
              <a:t>Навигация</a:t>
            </a:r>
          </a:p>
          <a:p>
            <a:pPr marL="0" indent="0">
              <a:buNone/>
            </a:pPr>
            <a:r>
              <a:rPr lang="ru-RU" sz="1800" dirty="0"/>
              <a:t> </a:t>
            </a:r>
          </a:p>
          <a:p>
            <a:pPr marL="0" indent="0">
              <a:buNone/>
            </a:pPr>
            <a:endParaRPr lang="ru-RU" sz="1800" dirty="0"/>
          </a:p>
          <a:p>
            <a:pPr marL="0" indent="0">
              <a:buNone/>
            </a:pPr>
            <a:endParaRPr lang="ru-RU" sz="1800" dirty="0"/>
          </a:p>
          <a:p>
            <a:pPr marL="0" indent="0">
              <a:buNone/>
            </a:pPr>
            <a:endParaRPr lang="ru-RU" sz="1800" dirty="0"/>
          </a:p>
        </p:txBody>
      </p:sp>
      <p:pic>
        <p:nvPicPr>
          <p:cNvPr id="5" name="Рисунок 4">
            <a:extLst>
              <a:ext uri="{FF2B5EF4-FFF2-40B4-BE49-F238E27FC236}">
                <a16:creationId xmlns:a16="http://schemas.microsoft.com/office/drawing/2014/main" id="{54089F34-D6BC-4314-AD8B-1A37EBA07655}"/>
              </a:ext>
            </a:extLst>
          </p:cNvPr>
          <p:cNvPicPr>
            <a:picLocks noChangeAspect="1"/>
          </p:cNvPicPr>
          <p:nvPr/>
        </p:nvPicPr>
        <p:blipFill>
          <a:blip r:embed="rId3"/>
          <a:stretch>
            <a:fillRect/>
          </a:stretch>
        </p:blipFill>
        <p:spPr>
          <a:xfrm>
            <a:off x="6550983" y="3801857"/>
            <a:ext cx="2494624" cy="2494624"/>
          </a:xfrm>
          <a:prstGeom prst="rect">
            <a:avLst/>
          </a:prstGeom>
        </p:spPr>
      </p:pic>
      <p:sp>
        <p:nvSpPr>
          <p:cNvPr id="7" name="Стрелка: вправо 6">
            <a:extLst>
              <a:ext uri="{FF2B5EF4-FFF2-40B4-BE49-F238E27FC236}">
                <a16:creationId xmlns:a16="http://schemas.microsoft.com/office/drawing/2014/main" id="{AE266FBC-AFF8-490B-BE2F-F1C85346602A}"/>
              </a:ext>
            </a:extLst>
          </p:cNvPr>
          <p:cNvSpPr/>
          <p:nvPr/>
        </p:nvSpPr>
        <p:spPr>
          <a:xfrm>
            <a:off x="2097719" y="5049169"/>
            <a:ext cx="1098242" cy="399495"/>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Вперед</a:t>
            </a:r>
          </a:p>
        </p:txBody>
      </p:sp>
      <p:sp>
        <p:nvSpPr>
          <p:cNvPr id="8" name="Стрелка: влево 7">
            <a:extLst>
              <a:ext uri="{FF2B5EF4-FFF2-40B4-BE49-F238E27FC236}">
                <a16:creationId xmlns:a16="http://schemas.microsoft.com/office/drawing/2014/main" id="{664C531D-A5D6-4123-B57E-3AB50482C8B9}"/>
              </a:ext>
            </a:extLst>
          </p:cNvPr>
          <p:cNvSpPr/>
          <p:nvPr/>
        </p:nvSpPr>
        <p:spPr>
          <a:xfrm>
            <a:off x="531179" y="5049170"/>
            <a:ext cx="1165195" cy="399495"/>
          </a:xfrm>
          <a:prstGeom prst="lef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Назад</a:t>
            </a:r>
          </a:p>
        </p:txBody>
      </p:sp>
      <p:sp>
        <p:nvSpPr>
          <p:cNvPr id="10" name="Управляющая кнопка: &quot;На главную&quot; 9">
            <a:hlinkClick r:id="" action="ppaction://hlinkshowjump?jump=firstslide" highlightClick="1"/>
            <a:extLst>
              <a:ext uri="{FF2B5EF4-FFF2-40B4-BE49-F238E27FC236}">
                <a16:creationId xmlns:a16="http://schemas.microsoft.com/office/drawing/2014/main" id="{96926DE4-3DAD-4858-A5CD-8E6AF1E949D9}"/>
              </a:ext>
            </a:extLst>
          </p:cNvPr>
          <p:cNvSpPr/>
          <p:nvPr/>
        </p:nvSpPr>
        <p:spPr>
          <a:xfrm>
            <a:off x="690237" y="5643976"/>
            <a:ext cx="1165195" cy="75016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 разделам</a:t>
            </a:r>
          </a:p>
        </p:txBody>
      </p:sp>
      <p:sp>
        <p:nvSpPr>
          <p:cNvPr id="12" name="Стрелка: развернутая 11">
            <a:extLst>
              <a:ext uri="{FF2B5EF4-FFF2-40B4-BE49-F238E27FC236}">
                <a16:creationId xmlns:a16="http://schemas.microsoft.com/office/drawing/2014/main" id="{0EDDF723-4AA5-4D77-B9AA-E830AF7347A5}"/>
              </a:ext>
            </a:extLst>
          </p:cNvPr>
          <p:cNvSpPr/>
          <p:nvPr/>
        </p:nvSpPr>
        <p:spPr>
          <a:xfrm>
            <a:off x="2097719" y="5643976"/>
            <a:ext cx="1408961" cy="750166"/>
          </a:xfrm>
          <a:prstGeom prst="uturn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rPr>
              <a:t>К разделу</a:t>
            </a:r>
          </a:p>
        </p:txBody>
      </p:sp>
      <p:sp>
        <p:nvSpPr>
          <p:cNvPr id="13" name="Стрелка: вправо 12">
            <a:hlinkClick r:id="" action="ppaction://hlinkshowjump?jump=nextslide"/>
            <a:extLst>
              <a:ext uri="{FF2B5EF4-FFF2-40B4-BE49-F238E27FC236}">
                <a16:creationId xmlns:a16="http://schemas.microsoft.com/office/drawing/2014/main" id="{BB32EEF9-AED2-4CAB-B46B-E227FEF7A33F}"/>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Управляющая кнопка: &quot;На главную&quot; 14">
            <a:hlinkClick r:id="" action="ppaction://noaction" highlightClick="1"/>
            <a:hlinkHover r:id="rId4" action="ppaction://hlinksldjump"/>
            <a:extLst>
              <a:ext uri="{FF2B5EF4-FFF2-40B4-BE49-F238E27FC236}">
                <a16:creationId xmlns:a16="http://schemas.microsoft.com/office/drawing/2014/main" id="{E92E3F66-36D3-442B-BE20-3CD30924FBD4}"/>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1251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2672EB2-8573-4263-BC04-EACA56C874CD}"/>
              </a:ext>
            </a:extLst>
          </p:cNvPr>
          <p:cNvPicPr>
            <a:picLocks noChangeAspect="1"/>
          </p:cNvPicPr>
          <p:nvPr/>
        </p:nvPicPr>
        <p:blipFill>
          <a:blip r:embed="rId2"/>
          <a:stretch>
            <a:fillRect/>
          </a:stretch>
        </p:blipFill>
        <p:spPr>
          <a:xfrm>
            <a:off x="32425" y="0"/>
            <a:ext cx="12159575" cy="6858000"/>
          </a:xfrm>
          <a:prstGeom prst="rect">
            <a:avLst/>
          </a:prstGeom>
        </p:spPr>
      </p:pic>
      <p:sp>
        <p:nvSpPr>
          <p:cNvPr id="2" name="Заголовок 1">
            <a:extLst>
              <a:ext uri="{FF2B5EF4-FFF2-40B4-BE49-F238E27FC236}">
                <a16:creationId xmlns:a16="http://schemas.microsoft.com/office/drawing/2014/main" id="{F308DA27-A2BE-4168-B8B6-1711144672C3}"/>
              </a:ext>
            </a:extLst>
          </p:cNvPr>
          <p:cNvSpPr>
            <a:spLocks noGrp="1"/>
          </p:cNvSpPr>
          <p:nvPr>
            <p:ph type="title"/>
          </p:nvPr>
        </p:nvSpPr>
        <p:spPr>
          <a:xfrm>
            <a:off x="891465" y="1022072"/>
            <a:ext cx="10835937" cy="4464328"/>
          </a:xfrm>
        </p:spPr>
        <p:txBody>
          <a:bodyPr>
            <a:normAutofit/>
          </a:bodyPr>
          <a:lstStyle/>
          <a:p>
            <a:pPr algn="ctr"/>
            <a:r>
              <a:rPr lang="ru-RU" sz="10300" b="1" dirty="0">
                <a:latin typeface="Lucida Console" panose="020B0609040504020204" pitchFamily="49" charset="0"/>
                <a:cs typeface="Lucida Sans Unicode" panose="020B0602030504020204" pitchFamily="34" charset="0"/>
              </a:rPr>
              <a:t>Спасибо за внимание!</a:t>
            </a:r>
          </a:p>
        </p:txBody>
      </p:sp>
      <p:sp>
        <p:nvSpPr>
          <p:cNvPr id="6" name="Стрелка: изогнутая влево 5">
            <a:hlinkClick r:id="rId3" action="ppaction://hlinksldjump"/>
            <a:extLst>
              <a:ext uri="{FF2B5EF4-FFF2-40B4-BE49-F238E27FC236}">
                <a16:creationId xmlns:a16="http://schemas.microsoft.com/office/drawing/2014/main" id="{9ACC2BAA-28E3-4A90-AA1C-FF4F0F50DEBB}"/>
              </a:ext>
            </a:extLst>
          </p:cNvPr>
          <p:cNvSpPr/>
          <p:nvPr/>
        </p:nvSpPr>
        <p:spPr>
          <a:xfrm>
            <a:off x="10404628" y="5726097"/>
            <a:ext cx="1189608" cy="550416"/>
          </a:xfrm>
          <a:prstGeom prst="curvedLeftArrow">
            <a:avLst>
              <a:gd name="adj1" fmla="val 25000"/>
              <a:gd name="adj2" fmla="val 50000"/>
              <a:gd name="adj3" fmla="val 25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К началу</a:t>
            </a:r>
          </a:p>
        </p:txBody>
      </p:sp>
    </p:spTree>
    <p:extLst>
      <p:ext uri="{BB962C8B-B14F-4D97-AF65-F5344CB8AC3E}">
        <p14:creationId xmlns:p14="http://schemas.microsoft.com/office/powerpoint/2010/main" val="110728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0130CC2-CC6A-48C1-8C14-A76A1AD027AE}"/>
              </a:ext>
            </a:extLst>
          </p:cNvPr>
          <p:cNvPicPr>
            <a:picLocks noChangeAspect="1"/>
          </p:cNvPicPr>
          <p:nvPr/>
        </p:nvPicPr>
        <p:blipFill>
          <a:blip r:embed="rId2"/>
          <a:stretch>
            <a:fillRect/>
          </a:stretch>
        </p:blipFill>
        <p:spPr>
          <a:xfrm>
            <a:off x="16212" y="0"/>
            <a:ext cx="12159575" cy="6858000"/>
          </a:xfrm>
          <a:prstGeom prst="rect">
            <a:avLst/>
          </a:prstGeom>
        </p:spPr>
      </p:pic>
      <p:pic>
        <p:nvPicPr>
          <p:cNvPr id="2054" name="Picture 6" descr="Picture background">
            <a:extLst>
              <a:ext uri="{FF2B5EF4-FFF2-40B4-BE49-F238E27FC236}">
                <a16:creationId xmlns:a16="http://schemas.microsoft.com/office/drawing/2014/main" id="{70055C6C-6DE2-4DD4-8785-594DCA27C2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09" b="96094" l="9961" r="89844">
                        <a14:foregroundMark x1="13672" y1="7910" x2="37012" y2="8203"/>
                        <a14:foregroundMark x1="37012" y1="8203" x2="50175" y2="7006"/>
                        <a14:foregroundMark x1="81390" y1="6141" x2="88281" y2="7520"/>
                        <a14:foregroundMark x1="85449" y1="94238" x2="85449" y2="94238"/>
                        <a14:foregroundMark x1="17383" y1="94922" x2="17383" y2="94922"/>
                        <a14:foregroundMark x1="85449" y1="96094" x2="85449" y2="96094"/>
                        <a14:foregroundMark x1="63220" y1="4654" x2="52051" y2="3809"/>
                        <a14:backgroundMark x1="50781" y1="6055" x2="81445" y2="6055"/>
                        <a14:backgroundMark x1="24121" y1="93066" x2="75586" y2="93066"/>
                      </a14:backgroundRemoval>
                    </a14:imgEffect>
                  </a14:imgLayer>
                </a14:imgProps>
              </a:ext>
              <a:ext uri="{28A0092B-C50C-407E-A947-70E740481C1C}">
                <a14:useLocalDpi xmlns:a14="http://schemas.microsoft.com/office/drawing/2010/main" val="0"/>
              </a:ext>
            </a:extLst>
          </a:blip>
          <a:srcRect/>
          <a:stretch>
            <a:fillRect/>
          </a:stretch>
        </p:blipFill>
        <p:spPr bwMode="auto">
          <a:xfrm>
            <a:off x="2769831" y="972103"/>
            <a:ext cx="5708344" cy="5708344"/>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a:extLst>
              <a:ext uri="{FF2B5EF4-FFF2-40B4-BE49-F238E27FC236}">
                <a16:creationId xmlns:a16="http://schemas.microsoft.com/office/drawing/2014/main" id="{4B955B1B-835C-4EA0-AA3E-0B23A7906B0C}"/>
              </a:ext>
            </a:extLst>
          </p:cNvPr>
          <p:cNvSpPr>
            <a:spLocks noGrp="1"/>
          </p:cNvSpPr>
          <p:nvPr>
            <p:ph type="title"/>
          </p:nvPr>
        </p:nvSpPr>
        <p:spPr>
          <a:xfrm>
            <a:off x="3978157" y="384216"/>
            <a:ext cx="3523474" cy="761003"/>
          </a:xfrm>
        </p:spPr>
        <p:txBody>
          <a:bodyPr>
            <a:noAutofit/>
          </a:bodyPr>
          <a:lstStyle/>
          <a:p>
            <a:pPr algn="just"/>
            <a:r>
              <a:rPr lang="ru-RU" sz="5400" b="1" dirty="0">
                <a:latin typeface="Lucida Console" panose="020B0609040504020204" pitchFamily="49" charset="0"/>
              </a:rPr>
              <a:t>Разделы</a:t>
            </a:r>
            <a:r>
              <a:rPr lang="ru-RU" sz="5400" b="1" dirty="0"/>
              <a:t> </a:t>
            </a:r>
          </a:p>
        </p:txBody>
      </p:sp>
      <p:sp>
        <p:nvSpPr>
          <p:cNvPr id="8" name="Управляющая кнопка: &quot;На главную&quot; 7">
            <a:hlinkClick r:id="rId5" action="ppaction://hlinksldjump" highlightClick="1"/>
            <a:extLst>
              <a:ext uri="{FF2B5EF4-FFF2-40B4-BE49-F238E27FC236}">
                <a16:creationId xmlns:a16="http://schemas.microsoft.com/office/drawing/2014/main" id="{5EDA0757-E7E6-46BE-B3C9-B2D33118695B}"/>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hlinkClick r:id="" action="ppaction://hlinkshowjump?jump=nextslide"/>
            <a:extLst>
              <a:ext uri="{FF2B5EF4-FFF2-40B4-BE49-F238E27FC236}">
                <a16:creationId xmlns:a16="http://schemas.microsoft.com/office/drawing/2014/main" id="{CFF8BA59-053D-4A49-AE64-29A6287E8FC6}"/>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трелка: влево 1">
            <a:hlinkClick r:id="" action="ppaction://hlinkshowjump?jump=previousslide"/>
            <a:extLst>
              <a:ext uri="{FF2B5EF4-FFF2-40B4-BE49-F238E27FC236}">
                <a16:creationId xmlns:a16="http://schemas.microsoft.com/office/drawing/2014/main" id="{F88DDEB0-5868-41A1-9D1B-E27000EB7333}"/>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E4B0D3C8-996F-4F21-B0E5-4A97A3F193D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589" b="75261" l="3533" r="97283">
                        <a14:foregroundMark x1="85462" y1="16202" x2="92935" y2="19861"/>
                        <a14:foregroundMark x1="92935" y1="19861" x2="93207" y2="38676"/>
                        <a14:foregroundMark x1="92527" y1="13937" x2="92527" y2="13937"/>
                        <a14:foregroundMark x1="97690" y1="20732" x2="97690" y2="20732"/>
                        <a14:foregroundMark x1="8560" y1="68641" x2="8560" y2="68641"/>
                        <a14:foregroundMark x1="3668" y1="71777" x2="3668" y2="71777"/>
                        <a14:foregroundMark x1="21332" y1="75261" x2="21332" y2="75261"/>
                        <a14:backgroundMark x1="16984" y1="62718" x2="16984" y2="62718"/>
                        <a14:backgroundMark x1="15625" y1="63240" x2="18342" y2="61847"/>
                        <a14:backgroundMark x1="59783" y1="51394" x2="59783" y2="51394"/>
                        <a14:backgroundMark x1="69158" y1="43902" x2="69158" y2="43902"/>
                        <a14:backgroundMark x1="13723" y1="64634" x2="14674" y2="63589"/>
                        <a14:backgroundMark x1="18614" y1="61498" x2="20109" y2="61150"/>
                        <a14:backgroundMark x1="20652" y1="60801" x2="20652" y2="60801"/>
                        <a14:backgroundMark x1="37092" y1="71080" x2="37092" y2="71080"/>
                        <a14:backgroundMark x1="21875" y1="68990" x2="21875" y2="68990"/>
                        <a14:backgroundMark x1="5707" y1="72125" x2="5707" y2="72125"/>
                        <a14:backgroundMark x1="44158" y1="63415" x2="44158" y2="63415"/>
                        <a14:backgroundMark x1="43750" y1="58014" x2="43750" y2="58014"/>
                        <a14:backgroundMark x1="69022" y1="52439" x2="69022" y2="52439"/>
                      </a14:backgroundRemoval>
                    </a14:imgEffect>
                  </a14:imgLayer>
                </a14:imgProps>
              </a:ext>
            </a:extLst>
          </a:blip>
          <a:srcRect t="11722" b="21564"/>
          <a:stretch/>
        </p:blipFill>
        <p:spPr>
          <a:xfrm rot="16942454">
            <a:off x="7006374" y="3393845"/>
            <a:ext cx="4061071" cy="2112987"/>
          </a:xfrm>
          <a:prstGeom prst="rect">
            <a:avLst/>
          </a:prstGeom>
        </p:spPr>
      </p:pic>
      <p:pic>
        <p:nvPicPr>
          <p:cNvPr id="13" name="Рисунок 12">
            <a:extLst>
              <a:ext uri="{FF2B5EF4-FFF2-40B4-BE49-F238E27FC236}">
                <a16:creationId xmlns:a16="http://schemas.microsoft.com/office/drawing/2014/main" id="{66C3059F-84A0-496A-BF61-171E8DE67B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589" b="75261" l="3533" r="97283">
                        <a14:foregroundMark x1="85462" y1="16202" x2="92935" y2="19861"/>
                        <a14:foregroundMark x1="92935" y1="19861" x2="93207" y2="38676"/>
                        <a14:foregroundMark x1="92527" y1="13937" x2="92527" y2="13937"/>
                        <a14:foregroundMark x1="97690" y1="20732" x2="97690" y2="20732"/>
                        <a14:foregroundMark x1="8560" y1="68641" x2="8560" y2="68641"/>
                        <a14:foregroundMark x1="3668" y1="71777" x2="3668" y2="71777"/>
                        <a14:foregroundMark x1="21332" y1="75261" x2="21332" y2="75261"/>
                        <a14:backgroundMark x1="16984" y1="62718" x2="16984" y2="62718"/>
                        <a14:backgroundMark x1="15625" y1="63240" x2="18342" y2="61847"/>
                        <a14:backgroundMark x1="59783" y1="51394" x2="59783" y2="51394"/>
                        <a14:backgroundMark x1="69158" y1="43902" x2="69158" y2="43902"/>
                        <a14:backgroundMark x1="13723" y1="64634" x2="14674" y2="63589"/>
                        <a14:backgroundMark x1="18614" y1="61498" x2="20109" y2="61150"/>
                        <a14:backgroundMark x1="20652" y1="60801" x2="20652" y2="60801"/>
                        <a14:backgroundMark x1="37092" y1="71080" x2="37092" y2="71080"/>
                        <a14:backgroundMark x1="21875" y1="68990" x2="21875" y2="68990"/>
                        <a14:backgroundMark x1="5707" y1="72125" x2="5707" y2="72125"/>
                        <a14:backgroundMark x1="44158" y1="63415" x2="44158" y2="63415"/>
                        <a14:backgroundMark x1="43750" y1="58014" x2="43750" y2="58014"/>
                        <a14:backgroundMark x1="69022" y1="52439" x2="69022" y2="52439"/>
                      </a14:backgroundRemoval>
                    </a14:imgEffect>
                  </a14:imgLayer>
                </a14:imgProps>
              </a:ext>
            </a:extLst>
          </a:blip>
          <a:srcRect t="11722" b="21564"/>
          <a:stretch/>
        </p:blipFill>
        <p:spPr>
          <a:xfrm rot="16200000" flipV="1">
            <a:off x="-736610" y="2419476"/>
            <a:ext cx="5407611" cy="2813596"/>
          </a:xfrm>
          <a:prstGeom prst="rect">
            <a:avLst/>
          </a:prstGeom>
        </p:spPr>
      </p:pic>
      <p:pic>
        <p:nvPicPr>
          <p:cNvPr id="15" name="Picture 2" descr="Мы нашей памятью сильны&#10;">
            <a:hlinkClick r:id="rId8" action="ppaction://hlinksldjump"/>
            <a:extLst>
              <a:ext uri="{FF2B5EF4-FFF2-40B4-BE49-F238E27FC236}">
                <a16:creationId xmlns:a16="http://schemas.microsoft.com/office/drawing/2014/main" id="{712141A3-3F77-49D6-9D77-8F33E8BE1DD6}"/>
              </a:ext>
            </a:extLst>
          </p:cNvPr>
          <p:cNvPicPr>
            <a:picLocks noGrp="1" noChangeAspect="1" noChangeArrowheads="1"/>
          </p:cNvPicPr>
          <p:nvPr>
            <p:ph idx="1"/>
          </p:nvPr>
        </p:nvPicPr>
        <p:blipFill rotWithShape="1">
          <a:blip r:embed="rId9">
            <a:extLst>
              <a:ext uri="{BEBA8EAE-BF5A-486C-A8C5-ECC9F3942E4B}">
                <a14:imgProps xmlns:a14="http://schemas.microsoft.com/office/drawing/2010/main">
                  <a14:imgLayer r:embed="rId10">
                    <a14:imgEffect>
                      <a14:backgroundRemoval t="41289" b="65652" l="39307" r="96924">
                        <a14:foregroundMark x1="43506" y1="48867" x2="51221" y2="48654"/>
                        <a14:foregroundMark x1="51221" y1="48654" x2="59521" y2="48867"/>
                        <a14:foregroundMark x1="59521" y1="48867" x2="61914" y2="59561"/>
                        <a14:foregroundMark x1="61914" y1="59561" x2="45557" y2="60907"/>
                        <a14:foregroundMark x1="45557" y1="60907" x2="42139" y2="60057"/>
                        <a14:foregroundMark x1="61182" y1="47167" x2="61182" y2="47167"/>
                        <a14:foregroundMark x1="60693" y1="44476" x2="60693" y2="44476"/>
                        <a14:foregroundMark x1="60693" y1="45397" x2="60693" y2="45397"/>
                        <a14:foregroundMark x1="41113" y1="64660" x2="84326" y2="65722"/>
                        <a14:foregroundMark x1="84326" y1="65722" x2="96924" y2="65085"/>
                        <a14:foregroundMark x1="41260" y1="65297" x2="39307" y2="65510"/>
                      </a14:backgroundRemoval>
                    </a14:imgEffect>
                  </a14:imgLayer>
                </a14:imgProps>
              </a:ext>
              <a:ext uri="{28A0092B-C50C-407E-A947-70E740481C1C}">
                <a14:useLocalDpi xmlns:a14="http://schemas.microsoft.com/office/drawing/2010/main" val="0"/>
              </a:ext>
            </a:extLst>
          </a:blip>
          <a:srcRect l="38681" t="38271" r="2008" b="31266"/>
          <a:stretch/>
        </p:blipFill>
        <p:spPr bwMode="auto">
          <a:xfrm>
            <a:off x="3786041" y="1731405"/>
            <a:ext cx="3743325" cy="132556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hlinkClick r:id="rId8" action="ppaction://hlinksldjump"/>
            <a:extLst>
              <a:ext uri="{FF2B5EF4-FFF2-40B4-BE49-F238E27FC236}">
                <a16:creationId xmlns:a16="http://schemas.microsoft.com/office/drawing/2014/main" id="{88294EAA-6C90-4DCB-8CB4-0019E1618D72}"/>
              </a:ext>
            </a:extLst>
          </p:cNvPr>
          <p:cNvSpPr/>
          <p:nvPr/>
        </p:nvSpPr>
        <p:spPr>
          <a:xfrm>
            <a:off x="3904934" y="2345026"/>
            <a:ext cx="3523474" cy="1171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highlight>
                  <a:srgbClr val="C0C0C0"/>
                </a:highlight>
                <a:latin typeface="Lucida Console" panose="020B0609040504020204" pitchFamily="49" charset="0"/>
              </a:rPr>
              <a:t>Мы нашей памятью сильны</a:t>
            </a:r>
          </a:p>
        </p:txBody>
      </p:sp>
      <p:pic>
        <p:nvPicPr>
          <p:cNvPr id="16" name="Рисунок 15">
            <a:hlinkClick r:id="rId11" action="ppaction://hlinksldjump"/>
            <a:extLst>
              <a:ext uri="{FF2B5EF4-FFF2-40B4-BE49-F238E27FC236}">
                <a16:creationId xmlns:a16="http://schemas.microsoft.com/office/drawing/2014/main" id="{C43903BB-111B-43F3-BD26-91C306B5497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754" b="35623" l="4150" r="61768">
                        <a14:foregroundMark x1="6885" y1="27266" x2="9082" y2="19476"/>
                        <a14:foregroundMark x1="9082" y1="19476" x2="9570" y2="13102"/>
                        <a14:foregroundMark x1="4248" y1="31586" x2="4785" y2="33499"/>
                        <a14:foregroundMark x1="6348" y1="35340" x2="11523" y2="35765"/>
                        <a14:foregroundMark x1="11523" y1="35765" x2="22363" y2="33640"/>
                        <a14:foregroundMark x1="22363" y1="33640" x2="53662" y2="36473"/>
                        <a14:foregroundMark x1="53662" y1="36473" x2="58789" y2="35694"/>
                        <a14:foregroundMark x1="58789" y1="35694" x2="57764" y2="14943"/>
                        <a14:foregroundMark x1="61572" y1="33286" x2="61768" y2="30878"/>
                        <a14:foregroundMark x1="46924" y1="4391" x2="46924" y2="3966"/>
                      </a14:backgroundRemoval>
                    </a14:imgEffect>
                  </a14:imgLayer>
                </a14:imgProps>
              </a:ext>
            </a:extLst>
          </a:blip>
          <a:srcRect l="3174" r="37456" b="66527"/>
          <a:stretch/>
        </p:blipFill>
        <p:spPr>
          <a:xfrm>
            <a:off x="3835390" y="3056969"/>
            <a:ext cx="3741338" cy="1454386"/>
          </a:xfrm>
          <a:prstGeom prst="rect">
            <a:avLst/>
          </a:prstGeom>
        </p:spPr>
      </p:pic>
      <p:sp>
        <p:nvSpPr>
          <p:cNvPr id="11" name="Прямоугольник 10">
            <a:hlinkClick r:id="rId11" action="ppaction://hlinksldjump"/>
            <a:extLst>
              <a:ext uri="{FF2B5EF4-FFF2-40B4-BE49-F238E27FC236}">
                <a16:creationId xmlns:a16="http://schemas.microsoft.com/office/drawing/2014/main" id="{A3AE8442-8AD9-4CFE-A782-A69425E546BC}"/>
              </a:ext>
            </a:extLst>
          </p:cNvPr>
          <p:cNvSpPr/>
          <p:nvPr/>
        </p:nvSpPr>
        <p:spPr>
          <a:xfrm>
            <a:off x="3835390" y="3925076"/>
            <a:ext cx="3523474" cy="1171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highlight>
                  <a:srgbClr val="C0C0C0"/>
                </a:highlight>
                <a:latin typeface="Lucida Console" panose="020B0609040504020204" pitchFamily="49" charset="0"/>
              </a:rPr>
              <a:t>В книжной памяти мгновения войны…</a:t>
            </a:r>
          </a:p>
        </p:txBody>
      </p:sp>
      <p:pic>
        <p:nvPicPr>
          <p:cNvPr id="17" name="Рисунок 16">
            <a:hlinkClick r:id="rId14" action="ppaction://hlinksldjump"/>
            <a:extLst>
              <a:ext uri="{FF2B5EF4-FFF2-40B4-BE49-F238E27FC236}">
                <a16:creationId xmlns:a16="http://schemas.microsoft.com/office/drawing/2014/main" id="{CE9C7393-8931-42B4-A42F-A80151AEF528}"/>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62040" b="95255" l="5225" r="61963">
                        <a14:foregroundMark x1="8984" y1="62110" x2="8594" y2="89731"/>
                        <a14:foregroundMark x1="6738" y1="91572" x2="35107" y2="95042"/>
                        <a14:foregroundMark x1="35107" y1="95042" x2="56152" y2="92564"/>
                        <a14:foregroundMark x1="56152" y1="92564" x2="58643" y2="83569"/>
                        <a14:foregroundMark x1="58643" y1="83569" x2="58545" y2="74292"/>
                        <a14:foregroundMark x1="58545" y1="74292" x2="58545" y2="74292"/>
                        <a14:foregroundMark x1="10400" y1="88810" x2="10889" y2="63810"/>
                        <a14:foregroundMark x1="12939" y1="88952" x2="14063" y2="64377"/>
                        <a14:foregroundMark x1="15576" y1="89518" x2="16455" y2="62677"/>
                        <a14:foregroundMark x1="17871" y1="88385" x2="18359" y2="62677"/>
                        <a14:foregroundMark x1="8105" y1="70609" x2="8594" y2="62110"/>
                        <a14:foregroundMark x1="5713" y1="93768" x2="12598" y2="93555"/>
                        <a14:foregroundMark x1="12598" y1="93555" x2="30273" y2="95255"/>
                        <a14:foregroundMark x1="5322" y1="93555" x2="5322" y2="93555"/>
                        <a14:foregroundMark x1="57031" y1="93909" x2="59983" y2="87181"/>
                        <a14:foregroundMark x1="60216" y1="85506" x2="56787" y2="76487"/>
                        <a14:foregroundMark x1="57764" y1="94688" x2="60597" y2="88686"/>
                        <a14:foregroundMark x1="52197" y1="88385" x2="54590" y2="78470"/>
                        <a14:foregroundMark x1="54590" y1="78470" x2="54393" y2="76595"/>
                        <a14:foregroundMark x1="49805" y1="88031" x2="53857" y2="73725"/>
                        <a14:foregroundMark x1="59424" y1="94830" x2="61963" y2="93768"/>
                        <a14:foregroundMark x1="25098" y1="85482" x2="25098" y2="85482"/>
                        <a14:foregroundMark x1="21533" y1="72450" x2="21533" y2="72450"/>
                        <a14:foregroundMark x1="21533" y1="74433" x2="21533" y2="74433"/>
                        <a14:backgroundMark x1="60938" y1="87181" x2="60938" y2="87181"/>
                        <a14:backgroundMark x1="60791" y1="86898" x2="60791" y2="86898"/>
                        <a14:backgroundMark x1="60352" y1="85411" x2="61426" y2="88385"/>
                        <a14:backgroundMark x1="53955" y1="74929" x2="53662" y2="74929"/>
                      </a14:backgroundRemoval>
                    </a14:imgEffect>
                  </a14:imgLayer>
                </a14:imgProps>
              </a:ext>
            </a:extLst>
          </a:blip>
          <a:srcRect l="4055" t="59933" r="36388" b="3125"/>
          <a:stretch/>
        </p:blipFill>
        <p:spPr>
          <a:xfrm>
            <a:off x="3841088" y="4789261"/>
            <a:ext cx="3735640" cy="1203262"/>
          </a:xfrm>
          <a:prstGeom prst="rect">
            <a:avLst/>
          </a:prstGeom>
        </p:spPr>
      </p:pic>
      <p:sp>
        <p:nvSpPr>
          <p:cNvPr id="12" name="Прямоугольник 11">
            <a:hlinkClick r:id="rId14" action="ppaction://hlinksldjump"/>
            <a:extLst>
              <a:ext uri="{FF2B5EF4-FFF2-40B4-BE49-F238E27FC236}">
                <a16:creationId xmlns:a16="http://schemas.microsoft.com/office/drawing/2014/main" id="{608A72FD-7D64-4646-B248-D411AE4BF89E}"/>
              </a:ext>
            </a:extLst>
          </p:cNvPr>
          <p:cNvSpPr/>
          <p:nvPr/>
        </p:nvSpPr>
        <p:spPr>
          <a:xfrm>
            <a:off x="3904934" y="5364678"/>
            <a:ext cx="3523474" cy="1171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highlight>
                  <a:srgbClr val="C0C0C0"/>
                </a:highlight>
                <a:latin typeface="Lucida Console" panose="020B0609040504020204" pitchFamily="49" charset="0"/>
              </a:rPr>
              <a:t>Письма с фронта</a:t>
            </a:r>
          </a:p>
        </p:txBody>
      </p:sp>
    </p:spTree>
    <p:extLst>
      <p:ext uri="{BB962C8B-B14F-4D97-AF65-F5344CB8AC3E}">
        <p14:creationId xmlns:p14="http://schemas.microsoft.com/office/powerpoint/2010/main" val="183468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E238302-1991-46A7-AF29-FCC4F4C99C96}"/>
              </a:ext>
            </a:extLst>
          </p:cNvPr>
          <p:cNvPicPr>
            <a:picLocks noChangeAspect="1"/>
          </p:cNvPicPr>
          <p:nvPr/>
        </p:nvPicPr>
        <p:blipFill>
          <a:blip r:embed="rId2"/>
          <a:stretch>
            <a:fillRect/>
          </a:stretch>
        </p:blipFill>
        <p:spPr>
          <a:xfrm>
            <a:off x="-1" y="-9427"/>
            <a:ext cx="12192001" cy="6876854"/>
          </a:xfrm>
          <a:prstGeom prst="rect">
            <a:avLst/>
          </a:prstGeom>
        </p:spPr>
      </p:pic>
      <p:pic>
        <p:nvPicPr>
          <p:cNvPr id="1026" name="Picture 2" descr="Picture background">
            <a:extLst>
              <a:ext uri="{FF2B5EF4-FFF2-40B4-BE49-F238E27FC236}">
                <a16:creationId xmlns:a16="http://schemas.microsoft.com/office/drawing/2014/main" id="{BFBF12E4-E094-4311-8165-EA71D592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16" y="3665334"/>
            <a:ext cx="10174665" cy="388408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hlinkClick r:id="rId4" action="ppaction://hlinksldjump"/>
            <a:extLst>
              <a:ext uri="{FF2B5EF4-FFF2-40B4-BE49-F238E27FC236}">
                <a16:creationId xmlns:a16="http://schemas.microsoft.com/office/drawing/2014/main" id="{70BE9B28-9468-4250-B210-632B7019DF0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00" b="96375" l="10000" r="90000">
                        <a14:foregroundMark x1="19500" y1="4875" x2="82375" y2="6875"/>
                        <a14:foregroundMark x1="74625" y1="3500" x2="32750" y2="3500"/>
                        <a14:foregroundMark x1="81375" y1="12250" x2="79000" y2="90750"/>
                        <a14:foregroundMark x1="69875" y1="96375" x2="17125" y2="92000"/>
                      </a14:backgroundRemoval>
                    </a14:imgEffect>
                  </a14:imgLayer>
                </a14:imgProps>
              </a:ext>
            </a:extLst>
          </a:blip>
          <a:stretch>
            <a:fillRect/>
          </a:stretch>
        </p:blipFill>
        <p:spPr>
          <a:xfrm>
            <a:off x="1705467" y="3429000"/>
            <a:ext cx="2456210" cy="2432898"/>
          </a:xfrm>
          <a:prstGeom prst="rect">
            <a:avLst/>
          </a:prstGeom>
        </p:spPr>
      </p:pic>
      <p:sp>
        <p:nvSpPr>
          <p:cNvPr id="6" name="Объект 2">
            <a:extLst>
              <a:ext uri="{FF2B5EF4-FFF2-40B4-BE49-F238E27FC236}">
                <a16:creationId xmlns:a16="http://schemas.microsoft.com/office/drawing/2014/main" id="{15820F12-829C-4B55-99F2-C4C8C4708417}"/>
              </a:ext>
            </a:extLst>
          </p:cNvPr>
          <p:cNvSpPr txBox="1">
            <a:spLocks/>
          </p:cNvSpPr>
          <p:nvPr/>
        </p:nvSpPr>
        <p:spPr>
          <a:xfrm>
            <a:off x="838200" y="674938"/>
            <a:ext cx="10515600" cy="20361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ru-RU" sz="1800" dirty="0"/>
          </a:p>
          <a:p>
            <a:endParaRPr lang="ru-RU" sz="1800" dirty="0"/>
          </a:p>
          <a:p>
            <a:endParaRPr lang="ru-RU" sz="1800" dirty="0"/>
          </a:p>
          <a:p>
            <a:endParaRPr lang="ru-RU" sz="1800" dirty="0"/>
          </a:p>
          <a:p>
            <a:endParaRPr lang="ru-RU" sz="1800" dirty="0"/>
          </a:p>
          <a:p>
            <a:endParaRPr lang="ru-RU" sz="1800" dirty="0"/>
          </a:p>
          <a:p>
            <a:endParaRPr lang="ru-RU" sz="1800" dirty="0"/>
          </a:p>
        </p:txBody>
      </p:sp>
      <p:sp>
        <p:nvSpPr>
          <p:cNvPr id="8" name="Объект 2">
            <a:extLst>
              <a:ext uri="{FF2B5EF4-FFF2-40B4-BE49-F238E27FC236}">
                <a16:creationId xmlns:a16="http://schemas.microsoft.com/office/drawing/2014/main" id="{22361835-1766-44CC-B416-06561833A907}"/>
              </a:ext>
            </a:extLst>
          </p:cNvPr>
          <p:cNvSpPr txBox="1">
            <a:spLocks/>
          </p:cNvSpPr>
          <p:nvPr/>
        </p:nvSpPr>
        <p:spPr>
          <a:xfrm>
            <a:off x="838200" y="880125"/>
            <a:ext cx="10515600" cy="17780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800" b="1" dirty="0">
                <a:latin typeface="Lucida Console" panose="020B0609040504020204" pitchFamily="49" charset="0"/>
              </a:rPr>
              <a:t>Мы нашей памятью сильны</a:t>
            </a:r>
          </a:p>
          <a:p>
            <a:pPr indent="432000" algn="just"/>
            <a:r>
              <a:rPr lang="ru-RU" sz="1800" dirty="0">
                <a:latin typeface="Lucida Console" panose="020B0609040504020204" pitchFamily="49" charset="0"/>
              </a:rPr>
              <a:t>В разделе представлены книги в которых показаны не только масштаб военные действия, но и жизнь людей в условиях постоянной угрозы, их стойкость, мужество и способность к самопожертвованию</a:t>
            </a:r>
          </a:p>
          <a:p>
            <a:endParaRPr lang="ru-RU" sz="2000" b="1" dirty="0">
              <a:latin typeface="Lucida Console" panose="020B0609040504020204" pitchFamily="49" charset="0"/>
            </a:endParaRPr>
          </a:p>
          <a:p>
            <a:endParaRPr lang="ru-RU" sz="2000" b="1" dirty="0">
              <a:latin typeface="Lucida Console" panose="020B0609040504020204" pitchFamily="49" charset="0"/>
            </a:endParaRPr>
          </a:p>
          <a:p>
            <a:endParaRPr lang="ru-RU" sz="1800" b="1" dirty="0">
              <a:latin typeface="Lucida Console" panose="020B0609040504020204" pitchFamily="49" charset="0"/>
            </a:endParaRPr>
          </a:p>
          <a:p>
            <a:endParaRPr lang="ru-RU" sz="1800" dirty="0"/>
          </a:p>
          <a:p>
            <a:endParaRPr lang="ru-RU" sz="1800" dirty="0"/>
          </a:p>
        </p:txBody>
      </p:sp>
      <p:pic>
        <p:nvPicPr>
          <p:cNvPr id="3" name="Рисунок 2">
            <a:hlinkClick r:id="rId7" action="ppaction://hlinksldjump"/>
            <a:extLst>
              <a:ext uri="{FF2B5EF4-FFF2-40B4-BE49-F238E27FC236}">
                <a16:creationId xmlns:a16="http://schemas.microsoft.com/office/drawing/2014/main" id="{BCE41CBF-0323-4211-82EE-A2DABC942719}"/>
              </a:ext>
            </a:extLst>
          </p:cNvPr>
          <p:cNvPicPr>
            <a:picLocks noChangeAspect="1"/>
          </p:cNvPicPr>
          <p:nvPr/>
        </p:nvPicPr>
        <p:blipFill>
          <a:blip r:embed="rId8"/>
          <a:stretch>
            <a:fillRect/>
          </a:stretch>
        </p:blipFill>
        <p:spPr>
          <a:xfrm>
            <a:off x="3923813" y="3451293"/>
            <a:ext cx="1695752" cy="2388311"/>
          </a:xfrm>
          <a:prstGeom prst="rect">
            <a:avLst/>
          </a:prstGeom>
        </p:spPr>
      </p:pic>
      <p:pic>
        <p:nvPicPr>
          <p:cNvPr id="9" name="Рисунок 8">
            <a:hlinkClick r:id="rId9" action="ppaction://hlinksldjump"/>
            <a:extLst>
              <a:ext uri="{FF2B5EF4-FFF2-40B4-BE49-F238E27FC236}">
                <a16:creationId xmlns:a16="http://schemas.microsoft.com/office/drawing/2014/main" id="{438EB211-B9BD-48FE-AB4E-47EC929E1E52}"/>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867144" y="3451292"/>
            <a:ext cx="1783992" cy="2388311"/>
          </a:xfrm>
          <a:prstGeom prst="rect">
            <a:avLst/>
          </a:prstGeom>
          <a:noFill/>
        </p:spPr>
      </p:pic>
      <p:pic>
        <p:nvPicPr>
          <p:cNvPr id="10" name="Рисунок 9">
            <a:hlinkClick r:id="rId11" action="ppaction://hlinksldjump"/>
            <a:extLst>
              <a:ext uri="{FF2B5EF4-FFF2-40B4-BE49-F238E27FC236}">
                <a16:creationId xmlns:a16="http://schemas.microsoft.com/office/drawing/2014/main" id="{4CFD946F-A222-41E3-A112-0AA265CC1FDF}"/>
              </a:ext>
            </a:extLst>
          </p:cNvPr>
          <p:cNvPicPr/>
          <p:nvPr/>
        </p:nvPicPr>
        <p:blipFill rotWithShape="1">
          <a:blip r:embed="rId12" cstate="print">
            <a:extLst>
              <a:ext uri="{BEBA8EAE-BF5A-486C-A8C5-ECC9F3942E4B}">
                <a14:imgProps xmlns:a14="http://schemas.microsoft.com/office/drawing/2010/main">
                  <a14:imgLayer r:embed="rId13">
                    <a14:imgEffect>
                      <a14:backgroundRemoval t="6926" b="96970" l="3161" r="97989">
                        <a14:foregroundMark x1="3161" y1="5736" x2="66810" y2="59848"/>
                        <a14:foregroundMark x1="66810" y1="59848" x2="92529" y2="95887"/>
                        <a14:foregroundMark x1="92529" y1="95887" x2="93534" y2="96320"/>
                        <a14:foregroundMark x1="4310" y1="96429" x2="68391" y2="23052"/>
                        <a14:foregroundMark x1="68391" y1="23052" x2="94971" y2="9199"/>
                        <a14:foregroundMark x1="4167" y1="6818" x2="33477" y2="6602"/>
                        <a14:foregroundMark x1="33477" y1="6602" x2="85201" y2="8874"/>
                        <a14:foregroundMark x1="85201" y1="8874" x2="94971" y2="8442"/>
                        <a14:foregroundMark x1="4310" y1="7251" x2="9339" y2="90801"/>
                        <a14:foregroundMark x1="9339" y1="90801" x2="12500" y2="92532"/>
                        <a14:foregroundMark x1="18103" y1="92641" x2="56609" y2="89286"/>
                        <a14:foregroundMark x1="56609" y1="89286" x2="65948" y2="86364"/>
                        <a14:foregroundMark x1="81466" y1="26082" x2="92960" y2="71970"/>
                        <a14:foregroundMark x1="95546" y1="13420" x2="97989" y2="59632"/>
                        <a14:foregroundMark x1="97989" y1="59632" x2="96839" y2="61905"/>
                        <a14:foregroundMark x1="38793" y1="10714" x2="59052" y2="14935"/>
                        <a14:foregroundMark x1="10345" y1="37554" x2="15230" y2="67316"/>
                        <a14:foregroundMark x1="32328" y1="32576" x2="37644" y2="47078"/>
                        <a14:foregroundMark x1="31753" y1="42749" x2="26293" y2="53680"/>
                        <a14:foregroundMark x1="3879" y1="6926" x2="7184" y2="89502"/>
                        <a14:foregroundMark x1="7184" y1="89502" x2="8190" y2="91775"/>
                        <a14:foregroundMark x1="7184" y1="95887" x2="60489" y2="92100"/>
                        <a14:foregroundMark x1="60489" y1="92100" x2="60632" y2="92100"/>
                        <a14:foregroundMark x1="59052" y1="94481" x2="33908" y2="96970"/>
                        <a14:foregroundMark x1="33908" y1="96970" x2="29454" y2="96104"/>
                        <a14:foregroundMark x1="3161" y1="23593" x2="3161" y2="23593"/>
                        <a14:foregroundMark x1="96121" y1="7035" x2="4454" y2="6926"/>
                      </a14:backgroundRemoval>
                    </a14:imgEffect>
                  </a14:imgLayer>
                </a14:imgProps>
              </a:ext>
              <a:ext uri="{28A0092B-C50C-407E-A947-70E740481C1C}">
                <a14:useLocalDpi xmlns:a14="http://schemas.microsoft.com/office/drawing/2010/main" val="0"/>
              </a:ext>
            </a:extLst>
          </a:blip>
          <a:srcRect r="2545" b="1832"/>
          <a:stretch/>
        </p:blipFill>
        <p:spPr bwMode="auto">
          <a:xfrm>
            <a:off x="7937147" y="3386038"/>
            <a:ext cx="1849430" cy="2475859"/>
          </a:xfrm>
          <a:prstGeom prst="rect">
            <a:avLst/>
          </a:prstGeom>
          <a:noFill/>
        </p:spPr>
      </p:pic>
      <p:sp>
        <p:nvSpPr>
          <p:cNvPr id="11" name="Управляющая кнопка: &quot;На главную&quot; 10">
            <a:hlinkClick r:id="rId14" action="ppaction://hlinksldjump" highlightClick="1"/>
            <a:extLst>
              <a:ext uri="{FF2B5EF4-FFF2-40B4-BE49-F238E27FC236}">
                <a16:creationId xmlns:a16="http://schemas.microsoft.com/office/drawing/2014/main" id="{509F7A76-F567-4B1D-A1D2-CA0150C1E5CD}"/>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a:hlinkClick r:id="rId14" action="ppaction://hlinksldjump"/>
            <a:extLst>
              <a:ext uri="{FF2B5EF4-FFF2-40B4-BE49-F238E27FC236}">
                <a16:creationId xmlns:a16="http://schemas.microsoft.com/office/drawing/2014/main" id="{7C1158C2-5133-4889-8004-0311651F0299}"/>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лево 12">
            <a:hlinkClick r:id="" action="ppaction://hlinkshowjump?jump=previousslide"/>
            <a:extLst>
              <a:ext uri="{FF2B5EF4-FFF2-40B4-BE49-F238E27FC236}">
                <a16:creationId xmlns:a16="http://schemas.microsoft.com/office/drawing/2014/main" id="{98E5805B-AE15-4CCA-9DB1-F3AAE45E051E}"/>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40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711822C-38E7-4390-9FF7-C0264CBF3BBF}"/>
              </a:ext>
            </a:extLst>
          </p:cNvPr>
          <p:cNvPicPr>
            <a:picLocks noChangeAspect="1"/>
          </p:cNvPicPr>
          <p:nvPr/>
        </p:nvPicPr>
        <p:blipFill>
          <a:blip r:embed="rId2"/>
          <a:stretch>
            <a:fillRect/>
          </a:stretch>
        </p:blipFill>
        <p:spPr>
          <a:xfrm>
            <a:off x="0" y="0"/>
            <a:ext cx="12192001" cy="6876854"/>
          </a:xfrm>
          <a:prstGeom prst="rect">
            <a:avLst/>
          </a:prstGeom>
        </p:spPr>
      </p:pic>
      <p:sp>
        <p:nvSpPr>
          <p:cNvPr id="2" name="Заголовок 1">
            <a:extLst>
              <a:ext uri="{FF2B5EF4-FFF2-40B4-BE49-F238E27FC236}">
                <a16:creationId xmlns:a16="http://schemas.microsoft.com/office/drawing/2014/main" id="{B56BDF1E-743D-4CC1-B5A2-5A62510DCD73}"/>
              </a:ext>
            </a:extLst>
          </p:cNvPr>
          <p:cNvSpPr>
            <a:spLocks noGrp="1"/>
          </p:cNvSpPr>
          <p:nvPr>
            <p:ph type="title"/>
          </p:nvPr>
        </p:nvSpPr>
        <p:spPr>
          <a:xfrm>
            <a:off x="4354870" y="971489"/>
            <a:ext cx="6487302" cy="1325563"/>
          </a:xfrm>
        </p:spPr>
        <p:txBody>
          <a:bodyPr>
            <a:noAutofit/>
          </a:bodyPr>
          <a:lstStyle/>
          <a:p>
            <a:pPr algn="just"/>
            <a:r>
              <a:rPr lang="ru-RU" sz="2000" b="1" dirty="0"/>
              <a:t>      </a:t>
            </a:r>
            <a:r>
              <a:rPr lang="ru-RU" sz="1800" dirty="0">
                <a:latin typeface="Lucida Console" panose="020B0609040504020204" pitchFamily="49" charset="0"/>
              </a:rPr>
              <a:t>1418 дней войны : из воспоминаний о Великой Отечественной : сборник / сост. Е. Н. Цветаев, В. С. Яровиков. - Москва : Политиздат, 1990. - 686, [1] с., [16] л. ил. – Текст: непосредственный</a:t>
            </a:r>
            <a:endParaRPr lang="ru-RU" sz="2000" dirty="0">
              <a:latin typeface="Lucida Console" panose="020B0609040504020204" pitchFamily="49" charset="0"/>
            </a:endParaRPr>
          </a:p>
        </p:txBody>
      </p:sp>
      <p:sp>
        <p:nvSpPr>
          <p:cNvPr id="3" name="Объект 2">
            <a:extLst>
              <a:ext uri="{FF2B5EF4-FFF2-40B4-BE49-F238E27FC236}">
                <a16:creationId xmlns:a16="http://schemas.microsoft.com/office/drawing/2014/main" id="{D39CC38E-5549-4EE9-9B9B-76B69BB1FB75}"/>
              </a:ext>
            </a:extLst>
          </p:cNvPr>
          <p:cNvSpPr>
            <a:spLocks noGrp="1"/>
          </p:cNvSpPr>
          <p:nvPr>
            <p:ph idx="1"/>
          </p:nvPr>
        </p:nvSpPr>
        <p:spPr>
          <a:xfrm>
            <a:off x="4354870" y="2590813"/>
            <a:ext cx="6744093" cy="4351338"/>
          </a:xfrm>
        </p:spPr>
        <p:txBody>
          <a:bodyPr>
            <a:normAutofit/>
          </a:bodyPr>
          <a:lstStyle/>
          <a:p>
            <a:pPr marL="0" indent="432000" algn="just">
              <a:spcBef>
                <a:spcPts val="0"/>
              </a:spcBef>
              <a:buNone/>
            </a:pPr>
            <a:r>
              <a:rPr lang="ru-RU" sz="1800" dirty="0">
                <a:latin typeface="Lucida Console" panose="020B0609040504020204" pitchFamily="49" charset="0"/>
              </a:rPr>
              <a:t>Книга А.В. Митяева в увлекательной форме повествует о грозных днях 1941-1945 гг. Особую ценность работе придает личное участие автора в войне: используя свой опыт, он рассказал детям о различных событиях военных лет в небольших очерках. Основное внимание в книге уделяется доблести и храбрости советских солдат и офицеров, героической обороне городов.</a:t>
            </a:r>
          </a:p>
        </p:txBody>
      </p:sp>
      <p:pic>
        <p:nvPicPr>
          <p:cNvPr id="4" name="Рисунок 3">
            <a:hlinkClick r:id="rId3" action="ppaction://hlinksldjump"/>
            <a:extLst>
              <a:ext uri="{FF2B5EF4-FFF2-40B4-BE49-F238E27FC236}">
                <a16:creationId xmlns:a16="http://schemas.microsoft.com/office/drawing/2014/main" id="{F5571B81-3114-4486-9A09-B0788C5A18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00" b="96375" l="10000" r="90000">
                        <a14:foregroundMark x1="19500" y1="4875" x2="82375" y2="6875"/>
                        <a14:foregroundMark x1="74625" y1="3500" x2="32750" y2="3500"/>
                        <a14:foregroundMark x1="81375" y1="12250" x2="79000" y2="90750"/>
                        <a14:foregroundMark x1="69875" y1="96375" x2="17125" y2="92000"/>
                      </a14:backgroundRemoval>
                    </a14:imgEffect>
                  </a14:imgLayer>
                </a14:imgProps>
              </a:ext>
            </a:extLst>
          </a:blip>
          <a:stretch>
            <a:fillRect/>
          </a:stretch>
        </p:blipFill>
        <p:spPr>
          <a:xfrm>
            <a:off x="337322" y="1055640"/>
            <a:ext cx="4346543" cy="4305290"/>
          </a:xfrm>
          <a:prstGeom prst="rect">
            <a:avLst/>
          </a:prstGeom>
        </p:spPr>
      </p:pic>
      <p:sp>
        <p:nvSpPr>
          <p:cNvPr id="6" name="Управляющая кнопка: &quot;На главную&quot; 5">
            <a:hlinkClick r:id="rId6" action="ppaction://hlinksldjump" highlightClick="1"/>
            <a:extLst>
              <a:ext uri="{FF2B5EF4-FFF2-40B4-BE49-F238E27FC236}">
                <a16:creationId xmlns:a16="http://schemas.microsoft.com/office/drawing/2014/main" id="{13EE44D2-AE48-4610-A9E0-41888B122D4E}"/>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hlinkClick r:id="" action="ppaction://hlinkshowjump?jump=nextslide"/>
            <a:extLst>
              <a:ext uri="{FF2B5EF4-FFF2-40B4-BE49-F238E27FC236}">
                <a16:creationId xmlns:a16="http://schemas.microsoft.com/office/drawing/2014/main" id="{134DA978-B6EE-4AA4-8A9A-30B3DA265E6C}"/>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hlinkClick r:id="" action="ppaction://hlinkshowjump?jump=previousslide"/>
            <a:extLst>
              <a:ext uri="{FF2B5EF4-FFF2-40B4-BE49-F238E27FC236}">
                <a16:creationId xmlns:a16="http://schemas.microsoft.com/office/drawing/2014/main" id="{F7635232-4A38-4F25-A01D-68061E40F2EA}"/>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изогнутая вниз 9">
            <a:hlinkClick r:id="rId7" action="ppaction://hlinksldjump"/>
            <a:extLst>
              <a:ext uri="{FF2B5EF4-FFF2-40B4-BE49-F238E27FC236}">
                <a16:creationId xmlns:a16="http://schemas.microsoft.com/office/drawing/2014/main" id="{02E8FA4A-733E-4FB5-A30F-3B6136DC9DC3}"/>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086332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E0DE2B-3BCC-435C-BEFA-C6231E514B3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AD2AAEF-1B2A-4D05-B181-B41FAD3D418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AA5040FD-1D13-4936-91B4-D3070985447D}"/>
              </a:ext>
            </a:extLst>
          </p:cNvPr>
          <p:cNvPicPr>
            <a:picLocks noChangeAspect="1"/>
          </p:cNvPicPr>
          <p:nvPr/>
        </p:nvPicPr>
        <p:blipFill>
          <a:blip r:embed="rId2"/>
          <a:stretch>
            <a:fillRect/>
          </a:stretch>
        </p:blipFill>
        <p:spPr>
          <a:xfrm>
            <a:off x="-1" y="-18854"/>
            <a:ext cx="12192001" cy="6876854"/>
          </a:xfrm>
          <a:prstGeom prst="rect">
            <a:avLst/>
          </a:prstGeom>
        </p:spPr>
      </p:pic>
      <p:pic>
        <p:nvPicPr>
          <p:cNvPr id="5" name="Рисунок 4">
            <a:extLst>
              <a:ext uri="{FF2B5EF4-FFF2-40B4-BE49-F238E27FC236}">
                <a16:creationId xmlns:a16="http://schemas.microsoft.com/office/drawing/2014/main" id="{A8631967-2202-4E6E-AA75-946FA47D7D52}"/>
              </a:ext>
            </a:extLst>
          </p:cNvPr>
          <p:cNvPicPr>
            <a:picLocks noChangeAspect="1"/>
          </p:cNvPicPr>
          <p:nvPr/>
        </p:nvPicPr>
        <p:blipFill>
          <a:blip r:embed="rId3"/>
          <a:stretch>
            <a:fillRect/>
          </a:stretch>
        </p:blipFill>
        <p:spPr>
          <a:xfrm>
            <a:off x="1067402" y="1457789"/>
            <a:ext cx="2799204" cy="3942422"/>
          </a:xfrm>
          <a:prstGeom prst="rect">
            <a:avLst/>
          </a:prstGeom>
        </p:spPr>
      </p:pic>
      <p:sp>
        <p:nvSpPr>
          <p:cNvPr id="6" name="Заголовок 1">
            <a:extLst>
              <a:ext uri="{FF2B5EF4-FFF2-40B4-BE49-F238E27FC236}">
                <a16:creationId xmlns:a16="http://schemas.microsoft.com/office/drawing/2014/main" id="{8648D38D-2BCB-4114-BFA3-CD46C9D416F4}"/>
              </a:ext>
            </a:extLst>
          </p:cNvPr>
          <p:cNvSpPr txBox="1">
            <a:spLocks/>
          </p:cNvSpPr>
          <p:nvPr/>
        </p:nvSpPr>
        <p:spPr>
          <a:xfrm>
            <a:off x="4380505" y="1027906"/>
            <a:ext cx="67440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1800" dirty="0" err="1">
                <a:latin typeface="Lucida Console" panose="020B0609040504020204" pitchFamily="49" charset="0"/>
              </a:rPr>
              <a:t>Карначев</a:t>
            </a:r>
            <a:r>
              <a:rPr lang="ru-RU" sz="1800" dirty="0">
                <a:latin typeface="Lucida Console" panose="020B0609040504020204" pitchFamily="49" charset="0"/>
              </a:rPr>
              <a:t>, Михаил Титович.</a:t>
            </a:r>
          </a:p>
          <a:p>
            <a:pPr algn="just"/>
            <a:r>
              <a:rPr lang="ru-RU" sz="1800" dirty="0">
                <a:latin typeface="Lucida Console" panose="020B0609040504020204" pitchFamily="49" charset="0"/>
              </a:rPr>
              <a:t>    Они защищали Родину : боевая слава Алтая / М.Т. </a:t>
            </a:r>
            <a:r>
              <a:rPr lang="ru-RU" sz="1800" dirty="0" err="1">
                <a:latin typeface="Lucida Console" panose="020B0609040504020204" pitchFamily="49" charset="0"/>
              </a:rPr>
              <a:t>Карначев</a:t>
            </a:r>
            <a:r>
              <a:rPr lang="ru-RU" sz="1800" dirty="0">
                <a:latin typeface="Lucida Console" panose="020B0609040504020204" pitchFamily="49" charset="0"/>
              </a:rPr>
              <a:t>, В.М. Шелудченко. - Барнаул : Алтайский Дом печати, 2005. - 286 с. - ISBN 5-9850-020-9. - Текст : непосредственный.</a:t>
            </a:r>
          </a:p>
          <a:p>
            <a:pPr algn="just"/>
            <a:endParaRPr lang="ru-RU" sz="2000" dirty="0">
              <a:latin typeface="Lucida Console" panose="020B0609040504020204" pitchFamily="49" charset="0"/>
            </a:endParaRPr>
          </a:p>
        </p:txBody>
      </p:sp>
      <p:sp>
        <p:nvSpPr>
          <p:cNvPr id="7" name="Объект 2">
            <a:extLst>
              <a:ext uri="{FF2B5EF4-FFF2-40B4-BE49-F238E27FC236}">
                <a16:creationId xmlns:a16="http://schemas.microsoft.com/office/drawing/2014/main" id="{56751739-B172-41A5-A7FD-6A5BE4B74679}"/>
              </a:ext>
            </a:extLst>
          </p:cNvPr>
          <p:cNvSpPr txBox="1">
            <a:spLocks/>
          </p:cNvSpPr>
          <p:nvPr/>
        </p:nvSpPr>
        <p:spPr>
          <a:xfrm>
            <a:off x="4413653" y="2488406"/>
            <a:ext cx="6940147" cy="33310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spcBef>
                <a:spcPts val="0"/>
              </a:spcBef>
              <a:buNone/>
            </a:pPr>
            <a:r>
              <a:rPr lang="ru-RU" sz="1800" dirty="0">
                <a:latin typeface="Lucida Console" panose="020B0609040504020204" pitchFamily="49" charset="0"/>
              </a:rPr>
              <a:t>В книге «Они защищали Родину» описаны боевые действия 15-и войсковых соединений (дивизий и бригад), сформированных на Алтае и принимавших активное участие в борьбе с немецко-фашистскими захватчиками в годы Великой Отечественной войны 1941 -1945 гг.</a:t>
            </a:r>
          </a:p>
          <a:p>
            <a:pPr marL="0" indent="432000" algn="just">
              <a:spcBef>
                <a:spcPts val="0"/>
              </a:spcBef>
              <a:buNone/>
            </a:pPr>
            <a:r>
              <a:rPr lang="ru-RU" sz="1800" dirty="0">
                <a:latin typeface="Lucida Console" panose="020B0609040504020204" pitchFamily="49" charset="0"/>
              </a:rPr>
              <a:t>Основными источниками для изложения боевых событий послужили архивные материалы, представленные генерал-майором Михаилом Титовичем Карпачевым. Кроме этого, в книгу включены воспоминания и отзывы о мужестве и героизме воинов Алтая, видных военачальников - маршалов Г.К. Жукова и К.К. Рокоссовского, генералов К.И. </a:t>
            </a:r>
            <a:r>
              <a:rPr lang="ru-RU" sz="1800" dirty="0" err="1">
                <a:latin typeface="Lucida Console" panose="020B0609040504020204" pitchFamily="49" charset="0"/>
              </a:rPr>
              <a:t>Ракутина</a:t>
            </a:r>
            <a:r>
              <a:rPr lang="ru-RU" sz="1800" dirty="0">
                <a:latin typeface="Lucida Console" panose="020B0609040504020204" pitchFamily="49" charset="0"/>
              </a:rPr>
              <a:t> и П.В. Миронова.</a:t>
            </a: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97653D97-1B3B-40E0-A66A-B97B6BA610A0}"/>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D437DDF6-13D0-4345-91DD-B989D0209C86}"/>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C8264427-93F3-4813-8418-CA654FD08170}"/>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изогнутая вниз 11">
            <a:hlinkClick r:id="rId5" action="ppaction://hlinksldjump"/>
            <a:extLst>
              <a:ext uri="{FF2B5EF4-FFF2-40B4-BE49-F238E27FC236}">
                <a16:creationId xmlns:a16="http://schemas.microsoft.com/office/drawing/2014/main" id="{35B1C779-5F38-426D-B7EE-FDB495BA7228}"/>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19316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B52B59-12F5-4940-87F6-BFBE1E6AFA8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60A6C05-7ACF-487D-B7A5-8CE618D4E29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894E5EA-055E-41BB-882C-41EE0CA9E181}"/>
              </a:ext>
            </a:extLst>
          </p:cNvPr>
          <p:cNvPicPr>
            <a:picLocks noChangeAspect="1"/>
          </p:cNvPicPr>
          <p:nvPr/>
        </p:nvPicPr>
        <p:blipFill>
          <a:blip r:embed="rId2"/>
          <a:stretch>
            <a:fillRect/>
          </a:stretch>
        </p:blipFill>
        <p:spPr>
          <a:xfrm>
            <a:off x="11142" y="-18854"/>
            <a:ext cx="12192001" cy="6876854"/>
          </a:xfrm>
          <a:prstGeom prst="rect">
            <a:avLst/>
          </a:prstGeom>
        </p:spPr>
      </p:pic>
      <p:pic>
        <p:nvPicPr>
          <p:cNvPr id="5" name="Рисунок 4">
            <a:extLst>
              <a:ext uri="{FF2B5EF4-FFF2-40B4-BE49-F238E27FC236}">
                <a16:creationId xmlns:a16="http://schemas.microsoft.com/office/drawing/2014/main" id="{FC2B1003-078F-4FA1-BA73-D003E35B07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12264" y="1144588"/>
            <a:ext cx="3015600" cy="4280852"/>
          </a:xfrm>
          <a:prstGeom prst="rect">
            <a:avLst/>
          </a:prstGeom>
          <a:noFill/>
        </p:spPr>
      </p:pic>
      <p:sp>
        <p:nvSpPr>
          <p:cNvPr id="6" name="Объект 2">
            <a:extLst>
              <a:ext uri="{FF2B5EF4-FFF2-40B4-BE49-F238E27FC236}">
                <a16:creationId xmlns:a16="http://schemas.microsoft.com/office/drawing/2014/main" id="{C6D1700C-03A6-4EDA-AD5D-6036D93FC85E}"/>
              </a:ext>
            </a:extLst>
          </p:cNvPr>
          <p:cNvSpPr txBox="1">
            <a:spLocks/>
          </p:cNvSpPr>
          <p:nvPr/>
        </p:nvSpPr>
        <p:spPr>
          <a:xfrm>
            <a:off x="4609707" y="1927001"/>
            <a:ext cx="67440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buNone/>
            </a:pPr>
            <a:r>
              <a:rPr lang="ru-RU" sz="1800" dirty="0">
                <a:latin typeface="Lucida Console" panose="020B0609040504020204" pitchFamily="49" charset="0"/>
              </a:rPr>
              <a:t>В словаре дается систематизированное определение понятий и терминов, связанных с Великой Отечественной войной. Раскрываются руководящая роль КПСС, вопросы политики, экономики, дипломатии и вооруженной борьбы, помещена информация о партизанском движении, деятельности подполья на оккупированной территории, показан героизм советских людей на фронте и в тылу врага. Словарь содержит около 2 тыс. понятий и терминов. Во второе издание внесены дополнительные статьи, сделаны необходимые уточнения. Авторы книги — сотрудники Института военной истории Министерства обороны СССР.</a:t>
            </a:r>
          </a:p>
          <a:p>
            <a:pPr marL="0" indent="0">
              <a:buNone/>
            </a:pPr>
            <a:endParaRPr lang="ru-RU" sz="2000" dirty="0">
              <a:latin typeface="Lucida Console" panose="020B0609040504020204" pitchFamily="49" charset="0"/>
            </a:endParaRPr>
          </a:p>
        </p:txBody>
      </p:sp>
      <p:sp>
        <p:nvSpPr>
          <p:cNvPr id="7" name="Заголовок 1">
            <a:extLst>
              <a:ext uri="{FF2B5EF4-FFF2-40B4-BE49-F238E27FC236}">
                <a16:creationId xmlns:a16="http://schemas.microsoft.com/office/drawing/2014/main" id="{35B59EC5-BB6F-4A9A-A9F4-0110E7865AFD}"/>
              </a:ext>
            </a:extLst>
          </p:cNvPr>
          <p:cNvSpPr txBox="1">
            <a:spLocks/>
          </p:cNvSpPr>
          <p:nvPr/>
        </p:nvSpPr>
        <p:spPr>
          <a:xfrm>
            <a:off x="4609707" y="547687"/>
            <a:ext cx="66591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2000" b="1" dirty="0"/>
              <a:t>         Великая Отечественная война, 1941-1945 : словарь-справочник / под общ. ред. М. М. Кирьяна. - Москва : Политиздат, 1985. - 527 с.  - Текст : непосредственный.</a:t>
            </a:r>
            <a:endParaRPr lang="ru-RU" sz="2000" dirty="0">
              <a:latin typeface="Lucida Console" panose="020B0609040504020204" pitchFamily="49" charset="0"/>
            </a:endParaRPr>
          </a:p>
        </p:txBody>
      </p:sp>
      <p:sp>
        <p:nvSpPr>
          <p:cNvPr id="8" name="Управляющая кнопка: &quot;На главную&quot; 7">
            <a:hlinkClick r:id="rId4" action="ppaction://hlinksldjump" highlightClick="1"/>
            <a:extLst>
              <a:ext uri="{FF2B5EF4-FFF2-40B4-BE49-F238E27FC236}">
                <a16:creationId xmlns:a16="http://schemas.microsoft.com/office/drawing/2014/main" id="{330D88CF-4BD5-4952-A3E2-4D1E3D47C5E3}"/>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DC2496C4-01A7-481D-8695-FD2E4539E337}"/>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11B47832-24B2-46E6-96E9-D325351F44B2}"/>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5" action="ppaction://hlinksldjump"/>
            <a:extLst>
              <a:ext uri="{FF2B5EF4-FFF2-40B4-BE49-F238E27FC236}">
                <a16:creationId xmlns:a16="http://schemas.microsoft.com/office/drawing/2014/main" id="{5FA5B42C-E007-4F25-8B96-C81A70AFD372}"/>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26841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BABFFD-2A1A-4867-8601-5DADEFDCD6DD}"/>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1DDDF6B-84A2-4294-BFCF-EBC2683C8C2E}"/>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3F663D75-FAFB-4977-A99F-30C3D92D2235}"/>
              </a:ext>
            </a:extLst>
          </p:cNvPr>
          <p:cNvPicPr>
            <a:picLocks noChangeAspect="1"/>
          </p:cNvPicPr>
          <p:nvPr/>
        </p:nvPicPr>
        <p:blipFill>
          <a:blip r:embed="rId2"/>
          <a:stretch>
            <a:fillRect/>
          </a:stretch>
        </p:blipFill>
        <p:spPr>
          <a:xfrm>
            <a:off x="-19864" y="-21236"/>
            <a:ext cx="12192001" cy="6876854"/>
          </a:xfrm>
          <a:prstGeom prst="rect">
            <a:avLst/>
          </a:prstGeom>
        </p:spPr>
      </p:pic>
      <p:pic>
        <p:nvPicPr>
          <p:cNvPr id="5" name="Рисунок 4">
            <a:extLst>
              <a:ext uri="{FF2B5EF4-FFF2-40B4-BE49-F238E27FC236}">
                <a16:creationId xmlns:a16="http://schemas.microsoft.com/office/drawing/2014/main" id="{A7A98635-C5DE-4870-8FB6-33DF13A006E9}"/>
              </a:ext>
            </a:extLst>
          </p:cNvPr>
          <p:cNvPicPr/>
          <p:nvPr/>
        </p:nvPicPr>
        <p:blipFill rotWithShape="1">
          <a:blip r:embed="rId3" cstate="print">
            <a:extLst>
              <a:ext uri="{BEBA8EAE-BF5A-486C-A8C5-ECC9F3942E4B}">
                <a14:imgProps xmlns:a14="http://schemas.microsoft.com/office/drawing/2010/main">
                  <a14:imgLayer r:embed="rId4">
                    <a14:imgEffect>
                      <a14:backgroundRemoval t="6926" b="96970" l="3161" r="97989">
                        <a14:foregroundMark x1="3161" y1="5736" x2="66810" y2="59848"/>
                        <a14:foregroundMark x1="66810" y1="59848" x2="92529" y2="95887"/>
                        <a14:foregroundMark x1="92529" y1="95887" x2="93534" y2="96320"/>
                        <a14:foregroundMark x1="4310" y1="96429" x2="68391" y2="23052"/>
                        <a14:foregroundMark x1="68391" y1="23052" x2="94971" y2="9199"/>
                        <a14:foregroundMark x1="4167" y1="6818" x2="33477" y2="6602"/>
                        <a14:foregroundMark x1="33477" y1="6602" x2="85201" y2="8874"/>
                        <a14:foregroundMark x1="85201" y1="8874" x2="94971" y2="8442"/>
                        <a14:foregroundMark x1="4310" y1="7251" x2="9339" y2="90801"/>
                        <a14:foregroundMark x1="9339" y1="90801" x2="12500" y2="92532"/>
                        <a14:foregroundMark x1="18103" y1="92641" x2="56609" y2="89286"/>
                        <a14:foregroundMark x1="56609" y1="89286" x2="65948" y2="86364"/>
                        <a14:foregroundMark x1="81466" y1="26082" x2="92960" y2="71970"/>
                        <a14:foregroundMark x1="95546" y1="13420" x2="97989" y2="59632"/>
                        <a14:foregroundMark x1="97989" y1="59632" x2="96839" y2="61905"/>
                        <a14:foregroundMark x1="38793" y1="10714" x2="59052" y2="14935"/>
                        <a14:foregroundMark x1="10345" y1="37554" x2="15230" y2="67316"/>
                        <a14:foregroundMark x1="32328" y1="32576" x2="37644" y2="47078"/>
                        <a14:foregroundMark x1="31753" y1="42749" x2="26293" y2="53680"/>
                        <a14:foregroundMark x1="3879" y1="6926" x2="7184" y2="89502"/>
                        <a14:foregroundMark x1="7184" y1="89502" x2="8190" y2="91775"/>
                        <a14:foregroundMark x1="7184" y1="95887" x2="60489" y2="92100"/>
                        <a14:foregroundMark x1="60489" y1="92100" x2="60632" y2="92100"/>
                        <a14:foregroundMark x1="59052" y1="94481" x2="33908" y2="96970"/>
                        <a14:foregroundMark x1="33908" y1="96970" x2="29454" y2="96104"/>
                        <a14:foregroundMark x1="3161" y1="23593" x2="3161" y2="23593"/>
                        <a14:foregroundMark x1="96121" y1="7035" x2="4454" y2="6926"/>
                      </a14:backgroundRemoval>
                    </a14:imgEffect>
                  </a14:imgLayer>
                </a14:imgProps>
              </a:ext>
              <a:ext uri="{28A0092B-C50C-407E-A947-70E740481C1C}">
                <a14:useLocalDpi xmlns:a14="http://schemas.microsoft.com/office/drawing/2010/main" val="0"/>
              </a:ext>
            </a:extLst>
          </a:blip>
          <a:srcRect r="2545" b="1832"/>
          <a:stretch/>
        </p:blipFill>
        <p:spPr bwMode="auto">
          <a:xfrm>
            <a:off x="1039957" y="1027906"/>
            <a:ext cx="3218533" cy="4351337"/>
          </a:xfrm>
          <a:prstGeom prst="rect">
            <a:avLst/>
          </a:prstGeom>
          <a:noFill/>
        </p:spPr>
      </p:pic>
      <p:sp>
        <p:nvSpPr>
          <p:cNvPr id="6" name="Объект 2">
            <a:extLst>
              <a:ext uri="{FF2B5EF4-FFF2-40B4-BE49-F238E27FC236}">
                <a16:creationId xmlns:a16="http://schemas.microsoft.com/office/drawing/2014/main" id="{FD33A062-AE5A-4C7C-B012-22CC3A48FA3E}"/>
              </a:ext>
            </a:extLst>
          </p:cNvPr>
          <p:cNvSpPr txBox="1">
            <a:spLocks/>
          </p:cNvSpPr>
          <p:nvPr/>
        </p:nvSpPr>
        <p:spPr>
          <a:xfrm>
            <a:off x="4718923" y="2961519"/>
            <a:ext cx="67440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32000" algn="just">
              <a:spcBef>
                <a:spcPts val="0"/>
              </a:spcBef>
              <a:buNone/>
            </a:pPr>
            <a:r>
              <a:rPr lang="ru-RU" sz="1800" dirty="0">
                <a:latin typeface="Lucida Console" panose="020B0609040504020204" pitchFamily="49" charset="0"/>
              </a:rPr>
              <a:t>В справочнике помещены краткие биографические сведения о людях, сыгравших заметную роль в Великой Отечественной войне,- полководцах и организаторах партизанского движения, государственных и общественных деятелях, руководителях народного хозяйства, героях, совершивших боевые подвиги.</a:t>
            </a:r>
          </a:p>
        </p:txBody>
      </p:sp>
      <p:sp>
        <p:nvSpPr>
          <p:cNvPr id="7" name="Заголовок 1">
            <a:extLst>
              <a:ext uri="{FF2B5EF4-FFF2-40B4-BE49-F238E27FC236}">
                <a16:creationId xmlns:a16="http://schemas.microsoft.com/office/drawing/2014/main" id="{AF8A5E81-8468-4484-8F46-237567DC4AE0}"/>
              </a:ext>
            </a:extLst>
          </p:cNvPr>
          <p:cNvSpPr txBox="1">
            <a:spLocks/>
          </p:cNvSpPr>
          <p:nvPr/>
        </p:nvSpPr>
        <p:spPr>
          <a:xfrm>
            <a:off x="4718923" y="1363760"/>
            <a:ext cx="64331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2000" b="1" dirty="0"/>
              <a:t>      </a:t>
            </a:r>
            <a:r>
              <a:rPr lang="ru-RU" sz="1800" dirty="0">
                <a:latin typeface="Lucida Console" panose="020B0609040504020204" pitchFamily="49" charset="0"/>
              </a:rPr>
              <a:t>Кто был кто в Великой Отечественной войне : Люди. События. Факты : краткий справочник / под ред. О. А. </a:t>
            </a:r>
            <a:r>
              <a:rPr lang="ru-RU" sz="1800" dirty="0" err="1">
                <a:latin typeface="Lucida Console" panose="020B0609040504020204" pitchFamily="49" charset="0"/>
              </a:rPr>
              <a:t>Ржешевского</a:t>
            </a:r>
            <a:r>
              <a:rPr lang="ru-RU" sz="1800" dirty="0">
                <a:latin typeface="Lucida Console" panose="020B0609040504020204" pitchFamily="49" charset="0"/>
              </a:rPr>
              <a:t>. - Москва : Республика, 1995. - 416 с.: ил. ; С. - ISBN 5-250-02435-1.- Текст : непосредственный.</a:t>
            </a:r>
            <a:endParaRPr lang="ru-RU" sz="2000" dirty="0">
              <a:latin typeface="Lucida Console" panose="020B0609040504020204" pitchFamily="49" charset="0"/>
            </a:endParaRPr>
          </a:p>
        </p:txBody>
      </p:sp>
      <p:sp>
        <p:nvSpPr>
          <p:cNvPr id="8" name="Управляющая кнопка: &quot;На главную&quot; 7">
            <a:hlinkClick r:id="rId5" action="ppaction://hlinksldjump" highlightClick="1"/>
            <a:extLst>
              <a:ext uri="{FF2B5EF4-FFF2-40B4-BE49-F238E27FC236}">
                <a16:creationId xmlns:a16="http://schemas.microsoft.com/office/drawing/2014/main" id="{C812DD49-9AF2-4405-AB3C-33C1EF33F2ED}"/>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hlinkClick r:id="" action="ppaction://hlinkshowjump?jump=nextslide"/>
            <a:extLst>
              <a:ext uri="{FF2B5EF4-FFF2-40B4-BE49-F238E27FC236}">
                <a16:creationId xmlns:a16="http://schemas.microsoft.com/office/drawing/2014/main" id="{0628A44B-428F-4E7A-8F56-1421222E7A0A}"/>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a:hlinkClick r:id="" action="ppaction://hlinkshowjump?jump=previousslide"/>
            <a:extLst>
              <a:ext uri="{FF2B5EF4-FFF2-40B4-BE49-F238E27FC236}">
                <a16:creationId xmlns:a16="http://schemas.microsoft.com/office/drawing/2014/main" id="{C4C74FBB-6943-458A-A413-C766FB52801E}"/>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изогнутая вниз 10">
            <a:hlinkClick r:id="rId6" action="ppaction://hlinksldjump"/>
            <a:extLst>
              <a:ext uri="{FF2B5EF4-FFF2-40B4-BE49-F238E27FC236}">
                <a16:creationId xmlns:a16="http://schemas.microsoft.com/office/drawing/2014/main" id="{6A893E5B-0236-426B-9A10-9153A203032A}"/>
              </a:ext>
            </a:extLst>
          </p:cNvPr>
          <p:cNvSpPr/>
          <p:nvPr/>
        </p:nvSpPr>
        <p:spPr>
          <a:xfrm>
            <a:off x="659511" y="5841506"/>
            <a:ext cx="559293" cy="408373"/>
          </a:xfrm>
          <a:prstGeom prst="curvedDown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0489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CC569E-A494-402A-91EC-96D0AAF3221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A38BAA7-3372-4E34-9CD3-DAD71EC168C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04F9B9FB-270F-438B-BAC1-441A57AE952E}"/>
              </a:ext>
            </a:extLst>
          </p:cNvPr>
          <p:cNvPicPr>
            <a:picLocks noChangeAspect="1"/>
          </p:cNvPicPr>
          <p:nvPr/>
        </p:nvPicPr>
        <p:blipFill>
          <a:blip r:embed="rId3"/>
          <a:stretch>
            <a:fillRect/>
          </a:stretch>
        </p:blipFill>
        <p:spPr>
          <a:xfrm>
            <a:off x="16212" y="0"/>
            <a:ext cx="12159575" cy="6858000"/>
          </a:xfrm>
          <a:prstGeom prst="rect">
            <a:avLst/>
          </a:prstGeom>
        </p:spPr>
      </p:pic>
      <p:pic>
        <p:nvPicPr>
          <p:cNvPr id="5" name="Picture 2" descr="Picture background">
            <a:extLst>
              <a:ext uri="{FF2B5EF4-FFF2-40B4-BE49-F238E27FC236}">
                <a16:creationId xmlns:a16="http://schemas.microsoft.com/office/drawing/2014/main" id="{23E4A194-8849-4BC7-ACD6-264C29051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16" y="3665334"/>
            <a:ext cx="10174665" cy="3884083"/>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a:extLst>
              <a:ext uri="{FF2B5EF4-FFF2-40B4-BE49-F238E27FC236}">
                <a16:creationId xmlns:a16="http://schemas.microsoft.com/office/drawing/2014/main" id="{81850C34-09B3-45D9-B20D-D7CF0198DED0}"/>
              </a:ext>
            </a:extLst>
          </p:cNvPr>
          <p:cNvSpPr txBox="1">
            <a:spLocks/>
          </p:cNvSpPr>
          <p:nvPr/>
        </p:nvSpPr>
        <p:spPr>
          <a:xfrm>
            <a:off x="838200" y="880125"/>
            <a:ext cx="10515600" cy="177802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900" b="1" dirty="0">
                <a:latin typeface="Lucida Console" panose="020B0609040504020204" pitchFamily="49" charset="0"/>
              </a:rPr>
              <a:t>В книжной памяти мгновения войны…</a:t>
            </a:r>
          </a:p>
          <a:p>
            <a:pPr indent="432000" algn="just">
              <a:spcBef>
                <a:spcPts val="0"/>
              </a:spcBef>
            </a:pPr>
            <a:r>
              <a:rPr lang="ru-RU" sz="1900" dirty="0">
                <a:latin typeface="Lucida Console" panose="020B0609040504020204" pitchFamily="49" charset="0"/>
              </a:rPr>
              <a:t>Раздел углубляет понимание событий, предлагая книги, воспоминания участников войны, литературу, написанную в военные годы и посвященную теме войны. Это не просто хроника событий, а целый спектр эмоций и переживаний: от лирических зарисовок быта до жестокой реальности боевых действий. Среди экспонатов можно найти произведения как известных классиков, так и малоизвестных авторов, чьи книги пролили свет на забытые или малоизученные события войны.</a:t>
            </a:r>
          </a:p>
          <a:p>
            <a:endParaRPr lang="ru-RU" sz="2000" b="1" dirty="0">
              <a:latin typeface="Lucida Console" panose="020B0609040504020204" pitchFamily="49" charset="0"/>
            </a:endParaRPr>
          </a:p>
          <a:p>
            <a:endParaRPr lang="ru-RU" sz="2000" b="1" dirty="0">
              <a:latin typeface="Lucida Console" panose="020B0609040504020204" pitchFamily="49" charset="0"/>
            </a:endParaRPr>
          </a:p>
          <a:p>
            <a:endParaRPr lang="ru-RU" sz="1800" b="1" dirty="0">
              <a:latin typeface="Lucida Console" panose="020B0609040504020204" pitchFamily="49" charset="0"/>
            </a:endParaRPr>
          </a:p>
          <a:p>
            <a:endParaRPr lang="ru-RU" sz="1800" dirty="0"/>
          </a:p>
          <a:p>
            <a:endParaRPr lang="ru-RU" sz="1800" dirty="0"/>
          </a:p>
        </p:txBody>
      </p:sp>
      <p:pic>
        <p:nvPicPr>
          <p:cNvPr id="7" name="Рисунок 6">
            <a:hlinkClick r:id="rId5" action="ppaction://hlinksldjump"/>
            <a:extLst>
              <a:ext uri="{FF2B5EF4-FFF2-40B4-BE49-F238E27FC236}">
                <a16:creationId xmlns:a16="http://schemas.microsoft.com/office/drawing/2014/main" id="{0566CBEC-1965-4587-B0DC-25EE6FEE4573}"/>
              </a:ext>
            </a:extLst>
          </p:cNvPr>
          <p:cNvPicPr>
            <a:picLocks noChangeAspect="1"/>
          </p:cNvPicPr>
          <p:nvPr/>
        </p:nvPicPr>
        <p:blipFill>
          <a:blip r:embed="rId6"/>
          <a:stretch>
            <a:fillRect/>
          </a:stretch>
        </p:blipFill>
        <p:spPr>
          <a:xfrm>
            <a:off x="2198397" y="3474859"/>
            <a:ext cx="1607250" cy="2408308"/>
          </a:xfrm>
          <a:prstGeom prst="rect">
            <a:avLst/>
          </a:prstGeom>
        </p:spPr>
      </p:pic>
      <p:pic>
        <p:nvPicPr>
          <p:cNvPr id="8" name="Рисунок 7">
            <a:hlinkClick r:id="rId7" action="ppaction://hlinksldjump"/>
            <a:extLst>
              <a:ext uri="{FF2B5EF4-FFF2-40B4-BE49-F238E27FC236}">
                <a16:creationId xmlns:a16="http://schemas.microsoft.com/office/drawing/2014/main" id="{13CBF7A7-49C7-45E2-896F-9A09ED9540AC}"/>
              </a:ext>
            </a:extLst>
          </p:cNvPr>
          <p:cNvPicPr/>
          <p:nvPr/>
        </p:nvPicPr>
        <p:blipFill rotWithShape="1">
          <a:blip r:embed="rId8">
            <a:extLst>
              <a:ext uri="{28A0092B-C50C-407E-A947-70E740481C1C}">
                <a14:useLocalDpi xmlns:a14="http://schemas.microsoft.com/office/drawing/2010/main" val="0"/>
              </a:ext>
            </a:extLst>
          </a:blip>
          <a:srcRect l="22214" r="22214"/>
          <a:stretch/>
        </p:blipFill>
        <p:spPr bwMode="auto">
          <a:xfrm>
            <a:off x="4196728" y="3474857"/>
            <a:ext cx="1607250" cy="2408308"/>
          </a:xfrm>
          <a:prstGeom prst="rect">
            <a:avLst/>
          </a:prstGeom>
          <a:noFill/>
        </p:spPr>
      </p:pic>
      <p:pic>
        <p:nvPicPr>
          <p:cNvPr id="9" name="Рисунок 8">
            <a:hlinkClick r:id="rId9" action="ppaction://hlinksldjump"/>
            <a:extLst>
              <a:ext uri="{FF2B5EF4-FFF2-40B4-BE49-F238E27FC236}">
                <a16:creationId xmlns:a16="http://schemas.microsoft.com/office/drawing/2014/main" id="{BFD62069-F1EC-4896-9131-2F97E115C8A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195059" y="3474858"/>
            <a:ext cx="1607250" cy="2408307"/>
          </a:xfrm>
          <a:prstGeom prst="rect">
            <a:avLst/>
          </a:prstGeom>
          <a:noFill/>
        </p:spPr>
      </p:pic>
      <p:pic>
        <p:nvPicPr>
          <p:cNvPr id="11" name="Рисунок 10">
            <a:hlinkClick r:id="rId11" action="ppaction://hlinksldjump"/>
            <a:extLst>
              <a:ext uri="{FF2B5EF4-FFF2-40B4-BE49-F238E27FC236}">
                <a16:creationId xmlns:a16="http://schemas.microsoft.com/office/drawing/2014/main" id="{85206705-7593-494F-8287-E6B899293185}"/>
              </a:ext>
            </a:extLst>
          </p:cNvPr>
          <p:cNvPicPr>
            <a:picLocks noChangeAspect="1"/>
          </p:cNvPicPr>
          <p:nvPr/>
        </p:nvPicPr>
        <p:blipFill>
          <a:blip r:embed="rId12"/>
          <a:stretch>
            <a:fillRect/>
          </a:stretch>
        </p:blipFill>
        <p:spPr>
          <a:xfrm>
            <a:off x="8386353" y="3474857"/>
            <a:ext cx="1607250" cy="2408308"/>
          </a:xfrm>
          <a:prstGeom prst="rect">
            <a:avLst/>
          </a:prstGeom>
        </p:spPr>
      </p:pic>
      <p:sp>
        <p:nvSpPr>
          <p:cNvPr id="12" name="Управляющая кнопка: &quot;На главную&quot; 11">
            <a:hlinkClick r:id="rId13" action="ppaction://hlinksldjump" highlightClick="1"/>
            <a:extLst>
              <a:ext uri="{FF2B5EF4-FFF2-40B4-BE49-F238E27FC236}">
                <a16:creationId xmlns:a16="http://schemas.microsoft.com/office/drawing/2014/main" id="{67D9E2E9-FBE4-43D9-AA8A-1C0FA1497384}"/>
              </a:ext>
            </a:extLst>
          </p:cNvPr>
          <p:cNvSpPr/>
          <p:nvPr/>
        </p:nvSpPr>
        <p:spPr>
          <a:xfrm>
            <a:off x="10544453" y="5971338"/>
            <a:ext cx="516753" cy="408376"/>
          </a:xfrm>
          <a:prstGeom prst="actionButtonHome">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a:hlinkClick r:id="" action="ppaction://hlinkshowjump?jump=nextslide"/>
            <a:extLst>
              <a:ext uri="{FF2B5EF4-FFF2-40B4-BE49-F238E27FC236}">
                <a16:creationId xmlns:a16="http://schemas.microsoft.com/office/drawing/2014/main" id="{1ABC4A18-7CC5-4DAE-878D-BB80A81A5F6B}"/>
              </a:ext>
            </a:extLst>
          </p:cNvPr>
          <p:cNvSpPr/>
          <p:nvPr/>
        </p:nvSpPr>
        <p:spPr>
          <a:xfrm>
            <a:off x="11061207" y="6045693"/>
            <a:ext cx="516754" cy="285036"/>
          </a:xfrm>
          <a:prstGeom prst="rightArrow">
            <a:avLst/>
          </a:prstGeom>
          <a:solidFill>
            <a:schemeClr val="accent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лево 13">
            <a:hlinkClick r:id="" action="ppaction://hlinkshowjump?jump=previousslide"/>
            <a:extLst>
              <a:ext uri="{FF2B5EF4-FFF2-40B4-BE49-F238E27FC236}">
                <a16:creationId xmlns:a16="http://schemas.microsoft.com/office/drawing/2014/main" id="{1AA915C6-1C3C-4038-8CC9-1FC5BEABF540}"/>
              </a:ext>
            </a:extLst>
          </p:cNvPr>
          <p:cNvSpPr/>
          <p:nvPr/>
        </p:nvSpPr>
        <p:spPr>
          <a:xfrm>
            <a:off x="9946627" y="6045693"/>
            <a:ext cx="597825" cy="285036"/>
          </a:xfrm>
          <a:prstGeom prst="left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271029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1928</Words>
  <Application>Microsoft Office PowerPoint</Application>
  <PresentationFormat>Широкоэкранный</PresentationFormat>
  <Paragraphs>80</Paragraphs>
  <Slides>20</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Calibri Light</vt:lpstr>
      <vt:lpstr>Lucida Console</vt:lpstr>
      <vt:lpstr>Lucida Sans Unicode</vt:lpstr>
      <vt:lpstr>Тема Office</vt:lpstr>
      <vt:lpstr>Муниципальное бюджетное учреждение культуры «Многофункциональный культурный центр Панкрушихинского района Алтайского края» Панкрушихинская районная библиотека</vt:lpstr>
      <vt:lpstr>Презентация PowerPoint</vt:lpstr>
      <vt:lpstr>Разделы </vt:lpstr>
      <vt:lpstr>Презентация PowerPoint</vt:lpstr>
      <vt:lpstr>      1418 дней войны : из воспоминаний о Великой Отечественной : сборник / сост. Е. Н. Цветаев, В. С. Яровиков. - Москва : Политиздат, 1990. - 686, [1] с., [16] л. ил. – Текст: непосредственный</vt:lpstr>
      <vt:lpstr>Презентация PowerPoint</vt:lpstr>
      <vt:lpstr>Презентация PowerPoint</vt:lpstr>
      <vt:lpstr>Презентация PowerPoint</vt:lpstr>
      <vt:lpstr>Презентация PowerPoint</vt:lpstr>
      <vt:lpstr>Сомов, Константин Константинович     К своим : повести о солдатах / Константин Сомов. - Барнаул : Алтай, 2019. - 379 с. : ил. ; 22 см. – Текст:непосредственный </vt:lpstr>
      <vt:lpstr>Васильев, Борис Львович.     Завтра была война : романы, повести / Борис Васильев. –Москва: Эксмо, 2010.- 640 с. - Текст : непосредственный. </vt:lpstr>
      <vt:lpstr>Быков, Василий Владимирович.     Волчья яма : повести и рассказы : Пер. с белорус. / В. Быков ; Предисл. Л. Лазарева. - М. : Текст ; [Б. м.] : Журн. "Дружба народов", 2001. - 335 с. - ISBN 5-7516-0264-1.- Текст : непосредственный. </vt:lpstr>
      <vt:lpstr>Васильев, Борис Львович.     А зори здесь тихие... : [повести] / Борис Васильев. - Москва : Комсомольская правда ; Санкт-Петербург : Амфора, 2011. - 285, [2] с. - Текст : непосредственный.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Чуев</dc:creator>
  <cp:lastModifiedBy>Bibl-22-12-23</cp:lastModifiedBy>
  <cp:revision>5</cp:revision>
  <dcterms:created xsi:type="dcterms:W3CDTF">2025-02-05T09:21:19Z</dcterms:created>
  <dcterms:modified xsi:type="dcterms:W3CDTF">2025-02-11T06:10:10Z</dcterms:modified>
</cp:coreProperties>
</file>